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7" r:id="rId5"/>
    <p:sldId id="1273" r:id="rId6"/>
    <p:sldId id="1277" r:id="rId7"/>
    <p:sldId id="1282" r:id="rId8"/>
    <p:sldId id="1280" r:id="rId9"/>
    <p:sldId id="1275" r:id="rId10"/>
    <p:sldId id="1284" r:id="rId11"/>
    <p:sldId id="1283" r:id="rId12"/>
    <p:sldId id="1281" r:id="rId13"/>
    <p:sldId id="1274" r:id="rId14"/>
    <p:sldId id="1285" r:id="rId15"/>
    <p:sldId id="1269" r:id="rId16"/>
    <p:sldId id="1278" r:id="rId17"/>
  </p:sldIdLst>
  <p:sldSz cx="10691813" cy="7559675"/>
  <p:notesSz cx="6858000" cy="9144000"/>
  <p:defaultTextStyle>
    <a:defPPr>
      <a:defRPr lang="fr-FR"/>
    </a:defPPr>
    <a:lvl1pPr marL="0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325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651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3977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304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6629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7955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9280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0605" algn="l" defTabSz="1042651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DCE"/>
    <a:srgbClr val="075045"/>
    <a:srgbClr val="BFE3E1"/>
    <a:srgbClr val="B6D5D6"/>
    <a:srgbClr val="3C96AB"/>
    <a:srgbClr val="C5DDD8"/>
    <a:srgbClr val="88C69C"/>
    <a:srgbClr val="1F4C57"/>
    <a:srgbClr val="87CA81"/>
    <a:srgbClr val="D3E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BF9FB-112B-DD3A-797B-DB50CCD183DC}" v="2" dt="2023-06-05T15:34:57.545"/>
    <p1510:client id="{8CB01D3E-B5C8-41DD-BC77-40156FC918A0}" v="1" dt="2023-06-05T15:25:29.511"/>
    <p1510:client id="{F1ABD6C7-27F4-44E9-B97C-09B55A157CF7}" v="8" dt="2023-06-05T08:57:46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469" autoAdjust="0"/>
    <p:restoredTop sz="96327" autoAdjust="0"/>
  </p:normalViewPr>
  <p:slideViewPr>
    <p:cSldViewPr snapToGrid="0" snapToObjects="1">
      <p:cViewPr varScale="1">
        <p:scale>
          <a:sx n="90" d="100"/>
          <a:sy n="90" d="100"/>
        </p:scale>
        <p:origin x="100" y="50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15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nne Pille" userId="c564e46fdbc6b2af" providerId="LiveId" clId="{F1ABD6C7-27F4-44E9-B97C-09B55A157CF7}"/>
    <pc:docChg chg="addSld delSld modSld">
      <pc:chgData name="Lauranne Pille" userId="c564e46fdbc6b2af" providerId="LiveId" clId="{F1ABD6C7-27F4-44E9-B97C-09B55A157CF7}" dt="2023-06-05T08:58:01.799" v="50" actId="1076"/>
      <pc:docMkLst>
        <pc:docMk/>
      </pc:docMkLst>
      <pc:sldChg chg="modSp mod">
        <pc:chgData name="Lauranne Pille" userId="c564e46fdbc6b2af" providerId="LiveId" clId="{F1ABD6C7-27F4-44E9-B97C-09B55A157CF7}" dt="2023-06-05T08:56:34.595" v="25" actId="20577"/>
        <pc:sldMkLst>
          <pc:docMk/>
          <pc:sldMk cId="382548620" sldId="257"/>
        </pc:sldMkLst>
        <pc:spChg chg="mod">
          <ac:chgData name="Lauranne Pille" userId="c564e46fdbc6b2af" providerId="LiveId" clId="{F1ABD6C7-27F4-44E9-B97C-09B55A157CF7}" dt="2023-06-05T08:56:34.595" v="25" actId="20577"/>
          <ac:spMkLst>
            <pc:docMk/>
            <pc:sldMk cId="382548620" sldId="257"/>
            <ac:spMk id="9" creationId="{00000000-0000-0000-0000-000000000000}"/>
          </ac:spMkLst>
        </pc:spChg>
      </pc:sldChg>
      <pc:sldChg chg="del">
        <pc:chgData name="Lauranne Pille" userId="c564e46fdbc6b2af" providerId="LiveId" clId="{F1ABD6C7-27F4-44E9-B97C-09B55A157CF7}" dt="2023-06-05T08:55:46.424" v="0" actId="47"/>
        <pc:sldMkLst>
          <pc:docMk/>
          <pc:sldMk cId="3426679560" sldId="705"/>
        </pc:sldMkLst>
      </pc:sldChg>
      <pc:sldChg chg="addSp delSp modSp mod">
        <pc:chgData name="Lauranne Pille" userId="c564e46fdbc6b2af" providerId="LiveId" clId="{F1ABD6C7-27F4-44E9-B97C-09B55A157CF7}" dt="2023-06-05T08:58:01.799" v="50" actId="1076"/>
        <pc:sldMkLst>
          <pc:docMk/>
          <pc:sldMk cId="1835761734" sldId="1275"/>
        </pc:sldMkLst>
        <pc:spChg chg="add mod">
          <ac:chgData name="Lauranne Pille" userId="c564e46fdbc6b2af" providerId="LiveId" clId="{F1ABD6C7-27F4-44E9-B97C-09B55A157CF7}" dt="2023-06-05T08:57:11.120" v="27" actId="1076"/>
          <ac:spMkLst>
            <pc:docMk/>
            <pc:sldMk cId="1835761734" sldId="1275"/>
            <ac:spMk id="2" creationId="{77546D9F-6BE5-6652-AB89-2FDA74C83C76}"/>
          </ac:spMkLst>
        </pc:spChg>
        <pc:spChg chg="add del mod">
          <ac:chgData name="Lauranne Pille" userId="c564e46fdbc6b2af" providerId="LiveId" clId="{F1ABD6C7-27F4-44E9-B97C-09B55A157CF7}" dt="2023-06-05T08:57:40.089" v="43" actId="478"/>
          <ac:spMkLst>
            <pc:docMk/>
            <pc:sldMk cId="1835761734" sldId="1275"/>
            <ac:spMk id="3" creationId="{AE948DC7-43CB-C478-5169-09440917309D}"/>
          </ac:spMkLst>
        </pc:spChg>
        <pc:picChg chg="add mod">
          <ac:chgData name="Lauranne Pille" userId="c564e46fdbc6b2af" providerId="LiveId" clId="{F1ABD6C7-27F4-44E9-B97C-09B55A157CF7}" dt="2023-06-05T08:57:57.823" v="48" actId="1076"/>
          <ac:picMkLst>
            <pc:docMk/>
            <pc:sldMk cId="1835761734" sldId="1275"/>
            <ac:picMk id="5" creationId="{B87685AF-9821-D22E-03B3-76E884A12048}"/>
          </ac:picMkLst>
        </pc:picChg>
        <pc:picChg chg="add mod">
          <ac:chgData name="Lauranne Pille" userId="c564e46fdbc6b2af" providerId="LiveId" clId="{F1ABD6C7-27F4-44E9-B97C-09B55A157CF7}" dt="2023-06-05T08:58:01.799" v="50" actId="1076"/>
          <ac:picMkLst>
            <pc:docMk/>
            <pc:sldMk cId="1835761734" sldId="1275"/>
            <ac:picMk id="6" creationId="{416CC980-8B80-2541-3AF8-ED883186490D}"/>
          </ac:picMkLst>
        </pc:picChg>
        <pc:picChg chg="add mod">
          <ac:chgData name="Lauranne Pille" userId="c564e46fdbc6b2af" providerId="LiveId" clId="{F1ABD6C7-27F4-44E9-B97C-09B55A157CF7}" dt="2023-06-05T08:58:00.003" v="49" actId="1076"/>
          <ac:picMkLst>
            <pc:docMk/>
            <pc:sldMk cId="1835761734" sldId="1275"/>
            <ac:picMk id="7" creationId="{523068F9-9A3D-B245-D7F8-983B048874BE}"/>
          </ac:picMkLst>
        </pc:picChg>
      </pc:sldChg>
      <pc:sldChg chg="modSp add mod">
        <pc:chgData name="Lauranne Pille" userId="c564e46fdbc6b2af" providerId="LiveId" clId="{F1ABD6C7-27F4-44E9-B97C-09B55A157CF7}" dt="2023-06-05T08:56:23.195" v="12" actId="20577"/>
        <pc:sldMkLst>
          <pc:docMk/>
          <pc:sldMk cId="759759930" sldId="1278"/>
        </pc:sldMkLst>
        <pc:spChg chg="mod">
          <ac:chgData name="Lauranne Pille" userId="c564e46fdbc6b2af" providerId="LiveId" clId="{F1ABD6C7-27F4-44E9-B97C-09B55A157CF7}" dt="2023-06-05T08:56:23.195" v="12" actId="20577"/>
          <ac:spMkLst>
            <pc:docMk/>
            <pc:sldMk cId="759759930" sldId="1278"/>
            <ac:spMk id="9" creationId="{00000000-0000-0000-0000-000000000000}"/>
          </ac:spMkLst>
        </pc:spChg>
      </pc:sldChg>
    </pc:docChg>
  </pc:docChgLst>
  <pc:docChgLst>
    <pc:chgData name="Lauranne Pille" userId="S::lauranne.pille@afac-agroforesteries.fr::9e51872c-7d2d-4e80-9c2e-af7f038f37ef" providerId="AD" clId="Web-{7B7BF9FB-112B-DD3A-797B-DB50CCD183DC}"/>
    <pc:docChg chg="modSld">
      <pc:chgData name="Lauranne Pille" userId="S::lauranne.pille@afac-agroforesteries.fr::9e51872c-7d2d-4e80-9c2e-af7f038f37ef" providerId="AD" clId="Web-{7B7BF9FB-112B-DD3A-797B-DB50CCD183DC}" dt="2023-06-05T15:34:57.545" v="0" actId="20577"/>
      <pc:docMkLst>
        <pc:docMk/>
      </pc:docMkLst>
      <pc:sldChg chg="modSp">
        <pc:chgData name="Lauranne Pille" userId="S::lauranne.pille@afac-agroforesteries.fr::9e51872c-7d2d-4e80-9c2e-af7f038f37ef" providerId="AD" clId="Web-{7B7BF9FB-112B-DD3A-797B-DB50CCD183DC}" dt="2023-06-05T15:34:57.545" v="0" actId="20577"/>
        <pc:sldMkLst>
          <pc:docMk/>
          <pc:sldMk cId="4274451949" sldId="1273"/>
        </pc:sldMkLst>
        <pc:spChg chg="mod">
          <ac:chgData name="Lauranne Pille" userId="S::lauranne.pille@afac-agroforesteries.fr::9e51872c-7d2d-4e80-9c2e-af7f038f37ef" providerId="AD" clId="Web-{7B7BF9FB-112B-DD3A-797B-DB50CCD183DC}" dt="2023-06-05T15:34:57.545" v="0" actId="20577"/>
          <ac:spMkLst>
            <pc:docMk/>
            <pc:sldMk cId="4274451949" sldId="1273"/>
            <ac:spMk id="35858" creationId="{D9F640D6-1DB2-E34F-A6A8-27E7597CAF79}"/>
          </ac:spMkLst>
        </pc:spChg>
      </pc:sldChg>
    </pc:docChg>
  </pc:docChgLst>
  <pc:docChgLst>
    <pc:chgData name="Catherine Moret" userId="9cf00dfa-830b-4e21-8e74-81729fe1716b" providerId="ADAL" clId="{8CB01D3E-B5C8-41DD-BC77-40156FC918A0}"/>
    <pc:docChg chg="custSel modSld">
      <pc:chgData name="Catherine Moret" userId="9cf00dfa-830b-4e21-8e74-81729fe1716b" providerId="ADAL" clId="{8CB01D3E-B5C8-41DD-BC77-40156FC918A0}" dt="2023-06-05T15:26:46.475" v="133"/>
      <pc:docMkLst>
        <pc:docMk/>
      </pc:docMkLst>
      <pc:sldChg chg="modSp mod">
        <pc:chgData name="Catherine Moret" userId="9cf00dfa-830b-4e21-8e74-81729fe1716b" providerId="ADAL" clId="{8CB01D3E-B5C8-41DD-BC77-40156FC918A0}" dt="2023-06-05T15:23:29.642" v="16" actId="13926"/>
        <pc:sldMkLst>
          <pc:docMk/>
          <pc:sldMk cId="4274451949" sldId="1273"/>
        </pc:sldMkLst>
        <pc:spChg chg="mod">
          <ac:chgData name="Catherine Moret" userId="9cf00dfa-830b-4e21-8e74-81729fe1716b" providerId="ADAL" clId="{8CB01D3E-B5C8-41DD-BC77-40156FC918A0}" dt="2023-06-05T15:23:29.642" v="16" actId="13926"/>
          <ac:spMkLst>
            <pc:docMk/>
            <pc:sldMk cId="4274451949" sldId="1273"/>
            <ac:spMk id="35858" creationId="{D9F640D6-1DB2-E34F-A6A8-27E7597CAF79}"/>
          </ac:spMkLst>
        </pc:spChg>
      </pc:sldChg>
      <pc:sldChg chg="addSp modSp mod">
        <pc:chgData name="Catherine Moret" userId="9cf00dfa-830b-4e21-8e74-81729fe1716b" providerId="ADAL" clId="{8CB01D3E-B5C8-41DD-BC77-40156FC918A0}" dt="2023-06-05T15:25:43.915" v="106" actId="13926"/>
        <pc:sldMkLst>
          <pc:docMk/>
          <pc:sldMk cId="1835761734" sldId="1275"/>
        </pc:sldMkLst>
        <pc:spChg chg="add mod">
          <ac:chgData name="Catherine Moret" userId="9cf00dfa-830b-4e21-8e74-81729fe1716b" providerId="ADAL" clId="{8CB01D3E-B5C8-41DD-BC77-40156FC918A0}" dt="2023-06-05T15:25:43.915" v="106" actId="13926"/>
          <ac:spMkLst>
            <pc:docMk/>
            <pc:sldMk cId="1835761734" sldId="1275"/>
            <ac:spMk id="3" creationId="{78E29EC3-CDC3-A05F-EB96-B9C202525D22}"/>
          </ac:spMkLst>
        </pc:spChg>
      </pc:sldChg>
      <pc:sldChg chg="modSp mod">
        <pc:chgData name="Catherine Moret" userId="9cf00dfa-830b-4e21-8e74-81729fe1716b" providerId="ADAL" clId="{8CB01D3E-B5C8-41DD-BC77-40156FC918A0}" dt="2023-06-05T15:25:16.786" v="66" actId="13926"/>
        <pc:sldMkLst>
          <pc:docMk/>
          <pc:sldMk cId="1066030174" sldId="1280"/>
        </pc:sldMkLst>
        <pc:spChg chg="mod">
          <ac:chgData name="Catherine Moret" userId="9cf00dfa-830b-4e21-8e74-81729fe1716b" providerId="ADAL" clId="{8CB01D3E-B5C8-41DD-BC77-40156FC918A0}" dt="2023-06-05T15:25:16.786" v="66" actId="13926"/>
          <ac:spMkLst>
            <pc:docMk/>
            <pc:sldMk cId="1066030174" sldId="1280"/>
            <ac:spMk id="38" creationId="{CAC6342E-4502-C3E5-D50F-9345B2DCAB18}"/>
          </ac:spMkLst>
        </pc:spChg>
      </pc:sldChg>
      <pc:sldChg chg="modSp mod">
        <pc:chgData name="Catherine Moret" userId="9cf00dfa-830b-4e21-8e74-81729fe1716b" providerId="ADAL" clId="{8CB01D3E-B5C8-41DD-BC77-40156FC918A0}" dt="2023-06-05T15:24:31.377" v="63" actId="13926"/>
        <pc:sldMkLst>
          <pc:docMk/>
          <pc:sldMk cId="3728520421" sldId="1282"/>
        </pc:sldMkLst>
        <pc:spChg chg="mod">
          <ac:chgData name="Catherine Moret" userId="9cf00dfa-830b-4e21-8e74-81729fe1716b" providerId="ADAL" clId="{8CB01D3E-B5C8-41DD-BC77-40156FC918A0}" dt="2023-06-05T15:24:31.377" v="63" actId="13926"/>
          <ac:spMkLst>
            <pc:docMk/>
            <pc:sldMk cId="3728520421" sldId="1282"/>
            <ac:spMk id="2" creationId="{1181892B-EA0F-725A-8D64-21741283874E}"/>
          </ac:spMkLst>
        </pc:spChg>
      </pc:sldChg>
      <pc:sldChg chg="modSp mod">
        <pc:chgData name="Catherine Moret" userId="9cf00dfa-830b-4e21-8e74-81729fe1716b" providerId="ADAL" clId="{8CB01D3E-B5C8-41DD-BC77-40156FC918A0}" dt="2023-06-05T15:26:46.475" v="133"/>
        <pc:sldMkLst>
          <pc:docMk/>
          <pc:sldMk cId="2405128582" sldId="1285"/>
        </pc:sldMkLst>
        <pc:spChg chg="mod">
          <ac:chgData name="Catherine Moret" userId="9cf00dfa-830b-4e21-8e74-81729fe1716b" providerId="ADAL" clId="{8CB01D3E-B5C8-41DD-BC77-40156FC918A0}" dt="2023-06-05T15:26:46.475" v="133"/>
          <ac:spMkLst>
            <pc:docMk/>
            <pc:sldMk cId="2405128582" sldId="1285"/>
            <ac:spMk id="2" creationId="{70B7A75A-212D-1F56-A5DD-A9D5968C06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0275-FE5E-924C-BF4D-79448D00FB5A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266E-19F8-4044-9CB1-F353053D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6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325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651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3977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304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6629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7955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49280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0605" algn="l" defTabSz="1042651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773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282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E0B12946-7AFF-6041-B858-6DAA9962E9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3F36C99C-217C-074E-BE06-F817C51B5FDE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F535934C-50E1-5742-84E2-4F738EAAC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C26EABF1-33A2-4047-B1B4-DCC803A4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9397" name="Espace réservé des notes 1">
            <a:extLst>
              <a:ext uri="{FF2B5EF4-FFF2-40B4-BE49-F238E27FC236}">
                <a16:creationId xmlns:a16="http://schemas.microsoft.com/office/drawing/2014/main" id="{EA505E1C-CEFE-1F46-B8E2-AB2DC039C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1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626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32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5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94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541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223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8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070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9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280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CFE9FB06-A85D-B041-8A51-9FBD985F15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ClrTx/>
              <a:buFontTx/>
              <a:buNone/>
            </a:pPr>
            <a:fld id="{0BEEB633-E76E-EB4C-AFEB-9ECB12DC486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22024B4-6575-B643-A695-064F1FB3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6C73DCF-A8D1-D545-B86D-AC7D99BE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64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56739-6051-3B42-89E6-581FC10E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85" y="1237199"/>
            <a:ext cx="8018859" cy="2631887"/>
          </a:xfrm>
        </p:spPr>
        <p:txBody>
          <a:bodyPr anchor="b"/>
          <a:lstStyle>
            <a:lvl1pPr algn="ctr">
              <a:defRPr sz="52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BB9BF4-BA8B-974D-A007-81B2C2934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85" y="3970582"/>
            <a:ext cx="8018859" cy="1825171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984" indent="0" algn="ctr">
              <a:buNone/>
              <a:defRPr sz="1754"/>
            </a:lvl2pPr>
            <a:lvl3pPr marL="801968" indent="0" algn="ctr">
              <a:buNone/>
              <a:defRPr sz="1580"/>
            </a:lvl3pPr>
            <a:lvl4pPr marL="1202953" indent="0" algn="ctr">
              <a:buNone/>
              <a:defRPr sz="1403"/>
            </a:lvl4pPr>
            <a:lvl5pPr marL="1603936" indent="0" algn="ctr">
              <a:buNone/>
              <a:defRPr sz="1403"/>
            </a:lvl5pPr>
            <a:lvl6pPr marL="2004920" indent="0" algn="ctr">
              <a:buNone/>
              <a:defRPr sz="1403"/>
            </a:lvl6pPr>
            <a:lvl7pPr marL="2405904" indent="0" algn="ctr">
              <a:buNone/>
              <a:defRPr sz="1403"/>
            </a:lvl7pPr>
            <a:lvl8pPr marL="2806888" indent="0" algn="ctr">
              <a:buNone/>
              <a:defRPr sz="1403"/>
            </a:lvl8pPr>
            <a:lvl9pPr marL="3207871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B55E6-A95A-F443-9B1F-B2B2EB81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7D3E8E-0918-8E42-BFAD-F0C5F279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48C8C-8A43-3A43-8B9B-A1E32F93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D8322-FF3F-FE49-9D5B-623E096C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4E01E1-3DD2-664C-90CB-F22FD2C62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679806-2C79-F044-BEDA-236C0C84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793E8-257C-CF4B-ACAB-5BC8CCAB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770C9-22F4-584B-8BCA-2D257924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4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E09A8F-5784-E247-A7BC-04995CCE2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32" y="402485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9F396C-C83F-EF47-997F-F1FE68990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858937-6C9D-054E-AF04-C047CBC2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74372-CDAB-A84F-B063-1C798C55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DE051-38D6-124E-BCD9-93C13FD0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7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037AF-CC7E-F84E-A125-832C0A0D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0C552-B510-214B-BD27-DAE14E5C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C1ADD-E6BC-F941-BC1A-071D6245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D62E2C-A13F-FF48-ACF0-E7EDFE7C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07E6F-2A67-D343-B1CB-A0BE0C66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05BD5-BA69-7A41-BBA4-EEECD677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52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D0483-B73A-B545-9DCD-FC3054B6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98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68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295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93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9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90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88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8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69005-9CE8-974B-84B9-6CA3CC7C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E8B89B-EB9E-0B43-9EA4-240A471C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88CB33-27E0-6645-B37A-AD21AC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7EE19-7F57-524B-9DD1-59A3691F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54913-B502-EE4E-8876-7776C16D9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9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00D1DA-D375-D548-AE2C-B4C2FB135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8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CA4A75-20C9-CA40-A0BE-3D90742D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3E752-B792-1F40-9F09-24C9C52B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E6FECD-A707-844B-A41D-761943F2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10CF3-55B9-CF47-9DB8-47083BD7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8"/>
            <a:ext cx="9221689" cy="146118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958A3C-6D09-F640-A193-7F39B84D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984" indent="0">
              <a:buNone/>
              <a:defRPr sz="1754" b="1"/>
            </a:lvl2pPr>
            <a:lvl3pPr marL="801968" indent="0">
              <a:buNone/>
              <a:defRPr sz="1580" b="1"/>
            </a:lvl3pPr>
            <a:lvl4pPr marL="1202953" indent="0">
              <a:buNone/>
              <a:defRPr sz="1403" b="1"/>
            </a:lvl4pPr>
            <a:lvl5pPr marL="1603936" indent="0">
              <a:buNone/>
              <a:defRPr sz="1403" b="1"/>
            </a:lvl5pPr>
            <a:lvl6pPr marL="2004920" indent="0">
              <a:buNone/>
              <a:defRPr sz="1403" b="1"/>
            </a:lvl6pPr>
            <a:lvl7pPr marL="2405904" indent="0">
              <a:buNone/>
              <a:defRPr sz="1403" b="1"/>
            </a:lvl7pPr>
            <a:lvl8pPr marL="2806888" indent="0">
              <a:buNone/>
              <a:defRPr sz="1403" b="1"/>
            </a:lvl8pPr>
            <a:lvl9pPr marL="3207871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7DF2C7-7EA3-DA48-B4FE-15FCBBFD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7" y="2761382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4A7C56-5E19-894B-9CC4-92C4D8BA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4" cy="908212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984" indent="0">
              <a:buNone/>
              <a:defRPr sz="1754" b="1"/>
            </a:lvl2pPr>
            <a:lvl3pPr marL="801968" indent="0">
              <a:buNone/>
              <a:defRPr sz="1580" b="1"/>
            </a:lvl3pPr>
            <a:lvl4pPr marL="1202953" indent="0">
              <a:buNone/>
              <a:defRPr sz="1403" b="1"/>
            </a:lvl4pPr>
            <a:lvl5pPr marL="1603936" indent="0">
              <a:buNone/>
              <a:defRPr sz="1403" b="1"/>
            </a:lvl5pPr>
            <a:lvl6pPr marL="2004920" indent="0">
              <a:buNone/>
              <a:defRPr sz="1403" b="1"/>
            </a:lvl6pPr>
            <a:lvl7pPr marL="2405904" indent="0">
              <a:buNone/>
              <a:defRPr sz="1403" b="1"/>
            </a:lvl7pPr>
            <a:lvl8pPr marL="2806888" indent="0">
              <a:buNone/>
              <a:defRPr sz="1403" b="1"/>
            </a:lvl8pPr>
            <a:lvl9pPr marL="3207871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C5BA77-A490-6448-AB99-D4FE1225C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3" y="2761382"/>
            <a:ext cx="4545414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653974-6BB9-E04B-9CF2-F2EC7144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043EF0-F3F2-0043-B9C0-ECA9948F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AA0E07-D20C-A04A-878D-4E06415D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75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5E4D2-115F-F24C-A2CA-A5DB9A20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BD7E3F-B2ED-484A-97DA-F85241AF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AA1432-C94C-E542-9A55-3263F07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B0C0C6-AA56-AA49-BFA0-8EAAD330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7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A0320-8AB6-A742-9162-77798202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67AD14-3D7B-BF4B-AC75-37DCA673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443674-621B-AD49-8EBE-FF1079C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2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42DA4-D6F0-474A-ABF8-0F980DD4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9" y="503980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F74BF-2F36-7942-9D77-E61DF19C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9" y="1088464"/>
            <a:ext cx="5412731" cy="5372269"/>
          </a:xfrm>
        </p:spPr>
        <p:txBody>
          <a:bodyPr/>
          <a:lstStyle>
            <a:lvl1pPr>
              <a:defRPr sz="2806"/>
            </a:lvl1pPr>
            <a:lvl2pPr>
              <a:defRPr sz="2455"/>
            </a:lvl2pPr>
            <a:lvl3pPr>
              <a:defRPr sz="2104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49EAEC-A1DA-8F4A-9BC5-8717606E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9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84" indent="0">
              <a:buNone/>
              <a:defRPr sz="1229"/>
            </a:lvl2pPr>
            <a:lvl3pPr marL="801968" indent="0">
              <a:buNone/>
              <a:defRPr sz="1052"/>
            </a:lvl3pPr>
            <a:lvl4pPr marL="1202953" indent="0">
              <a:buNone/>
              <a:defRPr sz="877"/>
            </a:lvl4pPr>
            <a:lvl5pPr marL="1603936" indent="0">
              <a:buNone/>
              <a:defRPr sz="877"/>
            </a:lvl5pPr>
            <a:lvl6pPr marL="2004920" indent="0">
              <a:buNone/>
              <a:defRPr sz="877"/>
            </a:lvl6pPr>
            <a:lvl7pPr marL="2405904" indent="0">
              <a:buNone/>
              <a:defRPr sz="877"/>
            </a:lvl7pPr>
            <a:lvl8pPr marL="2806888" indent="0">
              <a:buNone/>
              <a:defRPr sz="877"/>
            </a:lvl8pPr>
            <a:lvl9pPr marL="3207871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706183-7F97-D341-BACB-7D846B75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A25E71-DBF8-DD4E-AC14-E42E6F0A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D90E2A-D312-B441-A605-40C6DCBC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7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22218-E1A2-5D43-8022-465FFB53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9" y="503980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C1D46F-D629-F04B-9B68-CA2752F2A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9" y="1088464"/>
            <a:ext cx="5412731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84" indent="0">
              <a:buNone/>
              <a:defRPr sz="2455"/>
            </a:lvl2pPr>
            <a:lvl3pPr marL="801968" indent="0">
              <a:buNone/>
              <a:defRPr sz="2104"/>
            </a:lvl3pPr>
            <a:lvl4pPr marL="1202953" indent="0">
              <a:buNone/>
              <a:defRPr sz="1754"/>
            </a:lvl4pPr>
            <a:lvl5pPr marL="1603936" indent="0">
              <a:buNone/>
              <a:defRPr sz="1754"/>
            </a:lvl5pPr>
            <a:lvl6pPr marL="2004920" indent="0">
              <a:buNone/>
              <a:defRPr sz="1754"/>
            </a:lvl6pPr>
            <a:lvl7pPr marL="2405904" indent="0">
              <a:buNone/>
              <a:defRPr sz="1754"/>
            </a:lvl7pPr>
            <a:lvl8pPr marL="2806888" indent="0">
              <a:buNone/>
              <a:defRPr sz="1754"/>
            </a:lvl8pPr>
            <a:lvl9pPr marL="3207871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94BB00-2706-C344-97DA-623AF079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9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84" indent="0">
              <a:buNone/>
              <a:defRPr sz="1229"/>
            </a:lvl2pPr>
            <a:lvl3pPr marL="801968" indent="0">
              <a:buNone/>
              <a:defRPr sz="1052"/>
            </a:lvl3pPr>
            <a:lvl4pPr marL="1202953" indent="0">
              <a:buNone/>
              <a:defRPr sz="877"/>
            </a:lvl4pPr>
            <a:lvl5pPr marL="1603936" indent="0">
              <a:buNone/>
              <a:defRPr sz="877"/>
            </a:lvl5pPr>
            <a:lvl6pPr marL="2004920" indent="0">
              <a:buNone/>
              <a:defRPr sz="877"/>
            </a:lvl6pPr>
            <a:lvl7pPr marL="2405904" indent="0">
              <a:buNone/>
              <a:defRPr sz="877"/>
            </a:lvl7pPr>
            <a:lvl8pPr marL="2806888" indent="0">
              <a:buNone/>
              <a:defRPr sz="877"/>
            </a:lvl8pPr>
            <a:lvl9pPr marL="3207871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205C61-2B75-3845-B7FE-288C95C6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319FF7-053B-C04B-A9D3-9DC8AAAA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E8FBE2-787C-D646-976A-C14AD486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BA1720-1981-684C-86F4-0EAD07E2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6" y="402488"/>
            <a:ext cx="922168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CF4648-24FA-8C42-A239-54E37046E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6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6241B-921E-8C47-92C6-E59CDBF6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5" y="7006708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F08D-CC4F-2E40-84FA-950C59C6DB3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1B42F-9CB7-EF41-9DDC-4A41FEAF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708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3A206-E83A-9F44-9E76-41A378DE9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6" y="7006708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D241-FCE0-7349-9239-CCC361427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5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1968" rtl="0" eaLnBrk="1" latinLnBrk="0" hangingPunct="1">
        <a:lnSpc>
          <a:spcPct val="90000"/>
        </a:lnSpc>
        <a:spcBef>
          <a:spcPct val="0"/>
        </a:spcBef>
        <a:buNone/>
        <a:defRPr sz="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93" indent="-200493" algn="l" defTabSz="801968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478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2460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44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29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205413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6396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7380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8365" indent="-200493" algn="l" defTabSz="80196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984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1968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953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936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920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904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888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7871" algn="l" defTabSz="801968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123" y="0"/>
            <a:ext cx="10079567" cy="922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2085" y="144602"/>
            <a:ext cx="8567632" cy="635004"/>
          </a:xfrm>
        </p:spPr>
        <p:txBody>
          <a:bodyPr>
            <a:normAutofit/>
          </a:bodyPr>
          <a:lstStyle/>
          <a:p>
            <a:pPr algn="l"/>
            <a:r>
              <a:rPr lang="fr-FR" sz="3086" b="1" dirty="0">
                <a:solidFill>
                  <a:schemeClr val="accent3">
                    <a:lumMod val="50000"/>
                  </a:schemeClr>
                </a:solidFill>
              </a:rPr>
              <a:t>PRESENTATION PLÉNIÈRE</a:t>
            </a:r>
            <a:endParaRPr lang="fr-FR" sz="2646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71026" y="4573592"/>
            <a:ext cx="5645721" cy="1035080"/>
          </a:xfrm>
        </p:spPr>
        <p:txBody>
          <a:bodyPr>
            <a:normAutofit/>
          </a:bodyPr>
          <a:lstStyle/>
          <a:p>
            <a:pPr algn="r"/>
            <a:r>
              <a:rPr lang="fr-FR" sz="1984" dirty="0">
                <a:latin typeface="SourceSansPro" panose="020B0503030403020204" pitchFamily="34" charset="0"/>
              </a:rPr>
              <a:t>Catherine MORET- </a:t>
            </a:r>
            <a:r>
              <a:rPr lang="fr-FR" sz="1984" b="1" dirty="0" err="1">
                <a:latin typeface="SourceSansPro" panose="020B0503030403020204" pitchFamily="34" charset="0"/>
              </a:rPr>
              <a:t>Afac</a:t>
            </a:r>
            <a:r>
              <a:rPr lang="fr-FR" sz="1984" b="1" dirty="0">
                <a:latin typeface="SourceSansPro" panose="020B0503030403020204" pitchFamily="34" charset="0"/>
              </a:rPr>
              <a:t>-Agroforesteries</a:t>
            </a:r>
          </a:p>
          <a:p>
            <a:pPr algn="r"/>
            <a:r>
              <a:rPr lang="fr-FR" sz="1984" dirty="0">
                <a:latin typeface="SourceSansPro" panose="020B0503030403020204" pitchFamily="34" charset="0"/>
              </a:rPr>
              <a:t>Lauranne PILLE- </a:t>
            </a:r>
            <a:r>
              <a:rPr lang="fr-FR" sz="1984" b="1" dirty="0">
                <a:latin typeface="SourceSansPro" panose="020B0503030403020204" pitchFamily="34" charset="0"/>
              </a:rPr>
              <a:t>Afac-Agroforesteries</a:t>
            </a:r>
          </a:p>
          <a:p>
            <a:pPr algn="r"/>
            <a:endParaRPr lang="fr-FR" b="1" dirty="0"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34" y="6319853"/>
            <a:ext cx="2618196" cy="10107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0941" y="2668580"/>
            <a:ext cx="8890054" cy="635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3527" b="1" dirty="0">
                <a:solidFill>
                  <a:srgbClr val="78933B"/>
                </a:solidFill>
                <a:latin typeface="SourceSansPro" panose="020B0503030403020204" pitchFamily="34" charset="0"/>
              </a:rPr>
              <a:t>OUTIL PLANTATION ET GEOHAIE</a:t>
            </a:r>
            <a:endParaRPr lang="fr-FR" sz="3527" dirty="0">
              <a:solidFill>
                <a:srgbClr val="78933B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5400000">
            <a:off x="146427" y="159695"/>
            <a:ext cx="924209" cy="604818"/>
          </a:xfrm>
          <a:prstGeom prst="triangle">
            <a:avLst>
              <a:gd name="adj" fmla="val 50903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9556" y="7144017"/>
            <a:ext cx="650879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4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Colloque de restitution ATT-Agroforesterie – Mardi 6 juin 2023</a:t>
            </a:r>
          </a:p>
        </p:txBody>
      </p:sp>
      <p:pic>
        <p:nvPicPr>
          <p:cNvPr id="7" name="Image 6" descr="Logo-Afac-Agroforesteries-01.jpg">
            <a:extLst>
              <a:ext uri="{FF2B5EF4-FFF2-40B4-BE49-F238E27FC236}">
                <a16:creationId xmlns:a16="http://schemas.microsoft.com/office/drawing/2014/main" id="{5676C372-DB42-4AB1-0A5F-930A45A71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/>
        </p:blipFill>
        <p:spPr>
          <a:xfrm>
            <a:off x="8126045" y="3302045"/>
            <a:ext cx="1690702" cy="12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39D1D68-A6F8-8C46-5AE2-234CA55D0E74}"/>
              </a:ext>
            </a:extLst>
          </p:cNvPr>
          <p:cNvCxnSpPr/>
          <p:nvPr/>
        </p:nvCxnSpPr>
        <p:spPr>
          <a:xfrm>
            <a:off x="5208772" y="806050"/>
            <a:ext cx="0" cy="592368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8">
            <a:extLst>
              <a:ext uri="{FF2B5EF4-FFF2-40B4-BE49-F238E27FC236}">
                <a16:creationId xmlns:a16="http://schemas.microsoft.com/office/drawing/2014/main" id="{AB53D2EA-DD36-B066-4AF9-D49DA826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37" y="908692"/>
            <a:ext cx="3701242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 de plantation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58">
            <a:extLst>
              <a:ext uri="{FF2B5EF4-FFF2-40B4-BE49-F238E27FC236}">
                <a16:creationId xmlns:a16="http://schemas.microsoft.com/office/drawing/2014/main" id="{99F86DF3-36B5-CB9A-7AA5-A4A89DAB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041" y="910762"/>
            <a:ext cx="5135340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COMMUNAL-NATIONAL 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Politiques publiques et financeurs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0" name="Rectangle 50">
            <a:extLst>
              <a:ext uri="{FF2B5EF4-FFF2-40B4-BE49-F238E27FC236}">
                <a16:creationId xmlns:a16="http://schemas.microsoft.com/office/drawing/2014/main" id="{7805942F-32AF-004C-B1F1-6EAD0300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347" y="1929303"/>
            <a:ext cx="2365898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Politiques Publiques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nationales, régionales, départementales, communales</a:t>
            </a:r>
            <a:endParaRPr lang="fr-FR" altLang="fr-FR" sz="1764" dirty="0">
              <a:solidFill>
                <a:srgbClr val="3C96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1063946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Un outil déployable à depuis l’échelle locale à l’échelle nationale en répondant aux besoins des différents acteurs de la haie</a:t>
            </a:r>
          </a:p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8" name="Rectangle 58">
            <a:extLst>
              <a:ext uri="{FF2B5EF4-FFF2-40B4-BE49-F238E27FC236}">
                <a16:creationId xmlns:a16="http://schemas.microsoft.com/office/drawing/2014/main" id="{D9F640D6-1DB2-E34F-A6A8-27E7597C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62" y="1854007"/>
            <a:ext cx="2470894" cy="21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Techniciens plantation</a:t>
            </a:r>
          </a:p>
          <a:p>
            <a:pPr algn="ctr" eaLnBrk="1"/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Enregistrement, modification, export et croisement des données possibles entre différents projets de plantation à tout moment</a:t>
            </a:r>
            <a:endParaRPr lang="fr-FR" altLang="fr-FR" sz="1764" dirty="0">
              <a:solidFill>
                <a:srgbClr val="3C96A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POUR QUI ?</a:t>
            </a:r>
          </a:p>
        </p:txBody>
      </p:sp>
      <p:sp>
        <p:nvSpPr>
          <p:cNvPr id="2" name="Rectangle 60">
            <a:extLst>
              <a:ext uri="{FF2B5EF4-FFF2-40B4-BE49-F238E27FC236}">
                <a16:creationId xmlns:a16="http://schemas.microsoft.com/office/drawing/2014/main" id="{10D2CE73-B6CE-A05D-0B50-86470D06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22" y="5251780"/>
            <a:ext cx="3485737" cy="13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Structures réalisant des plantations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Possibilité d’extraire des données pour bilans ou autres croisements à l’échelle d’une structure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56E3B215-D634-334F-E60B-CC061AB9E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039" y="5187758"/>
            <a:ext cx="3505199" cy="13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Financeurs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Enregistrement des données relatives aux financements, possibilité de croiser les données en fonction des programmes, etc.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083B30EF-70B5-E130-5F0F-6C45B90E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347" y="3561044"/>
            <a:ext cx="2741182" cy="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Communauté scientifique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Données accessibles pour études scientifiques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C9390A-9C97-1E6B-F049-7BD8B500CBE0}"/>
              </a:ext>
            </a:extLst>
          </p:cNvPr>
          <p:cNvCxnSpPr>
            <a:cxnSpLocks/>
            <a:stCxn id="22" idx="2"/>
            <a:endCxn id="2" idx="0"/>
          </p:cNvCxnSpPr>
          <p:nvPr/>
        </p:nvCxnSpPr>
        <p:spPr>
          <a:xfrm flipH="1">
            <a:off x="2460291" y="3184364"/>
            <a:ext cx="2789131" cy="2067416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8CC343A-8650-5C04-D410-5796112A2048}"/>
              </a:ext>
            </a:extLst>
          </p:cNvPr>
          <p:cNvCxnSpPr>
            <a:cxnSpLocks/>
            <a:stCxn id="22" idx="2"/>
            <a:endCxn id="35858" idx="3"/>
          </p:cNvCxnSpPr>
          <p:nvPr/>
        </p:nvCxnSpPr>
        <p:spPr>
          <a:xfrm flipH="1" flipV="1">
            <a:off x="2920856" y="2910194"/>
            <a:ext cx="2328566" cy="274170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62E0D24-9536-1B9B-16B6-9A14CD220447}"/>
              </a:ext>
            </a:extLst>
          </p:cNvPr>
          <p:cNvCxnSpPr>
            <a:cxnSpLocks/>
            <a:stCxn id="22" idx="2"/>
            <a:endCxn id="3" idx="0"/>
          </p:cNvCxnSpPr>
          <p:nvPr/>
        </p:nvCxnSpPr>
        <p:spPr>
          <a:xfrm>
            <a:off x="5249422" y="3184364"/>
            <a:ext cx="3004217" cy="2003394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8C6A3E-E277-0F73-3F02-66F096CB5C48}"/>
              </a:ext>
            </a:extLst>
          </p:cNvPr>
          <p:cNvCxnSpPr>
            <a:cxnSpLocks/>
            <a:stCxn id="22" idx="2"/>
            <a:endCxn id="5" idx="1"/>
          </p:cNvCxnSpPr>
          <p:nvPr/>
        </p:nvCxnSpPr>
        <p:spPr>
          <a:xfrm>
            <a:off x="5249422" y="3184364"/>
            <a:ext cx="2272925" cy="801604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5030B36-267F-A486-F285-FCB277239B1F}"/>
              </a:ext>
            </a:extLst>
          </p:cNvPr>
          <p:cNvCxnSpPr>
            <a:cxnSpLocks/>
            <a:stCxn id="22" idx="2"/>
            <a:endCxn id="35850" idx="1"/>
          </p:cNvCxnSpPr>
          <p:nvPr/>
        </p:nvCxnSpPr>
        <p:spPr>
          <a:xfrm flipV="1">
            <a:off x="5249422" y="2480480"/>
            <a:ext cx="2272925" cy="703884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A4B6061-61F0-AB06-E81D-B1A47B137A6D}"/>
              </a:ext>
            </a:extLst>
          </p:cNvPr>
          <p:cNvGrpSpPr/>
          <p:nvPr/>
        </p:nvGrpSpPr>
        <p:grpSpPr>
          <a:xfrm>
            <a:off x="4109446" y="2280825"/>
            <a:ext cx="2279952" cy="1321610"/>
            <a:chOff x="5117032" y="4567570"/>
            <a:chExt cx="903194" cy="701938"/>
          </a:xfrm>
        </p:grpSpPr>
        <p:sp>
          <p:nvSpPr>
            <p:cNvPr id="21" name="Cylindre 20">
              <a:extLst>
                <a:ext uri="{FF2B5EF4-FFF2-40B4-BE49-F238E27FC236}">
                  <a16:creationId xmlns:a16="http://schemas.microsoft.com/office/drawing/2014/main" id="{35A16011-42A2-0C92-ECE2-0C58F85F170B}"/>
                </a:ext>
              </a:extLst>
            </p:cNvPr>
            <p:cNvSpPr/>
            <p:nvPr/>
          </p:nvSpPr>
          <p:spPr>
            <a:xfrm>
              <a:off x="5154156" y="4567570"/>
              <a:ext cx="796739" cy="701938"/>
            </a:xfrm>
            <a:prstGeom prst="can">
              <a:avLst/>
            </a:prstGeom>
            <a:solidFill>
              <a:srgbClr val="B6D5D6"/>
            </a:solidFill>
            <a:ln>
              <a:solidFill>
                <a:srgbClr val="3C9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93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CCE1B03-708C-F933-9416-C8C542A9FC17}"/>
                </a:ext>
              </a:extLst>
            </p:cNvPr>
            <p:cNvSpPr txBox="1"/>
            <p:nvPr/>
          </p:nvSpPr>
          <p:spPr>
            <a:xfrm>
              <a:off x="5117032" y="4834953"/>
              <a:ext cx="903194" cy="21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2">
                      <a:lumMod val="75000"/>
                    </a:schemeClr>
                  </a:solidFill>
                </a:rPr>
                <a:t>BD plantation</a:t>
              </a:r>
            </a:p>
          </p:txBody>
        </p:sp>
      </p:grpSp>
      <p:sp>
        <p:nvSpPr>
          <p:cNvPr id="25" name="Rectangle 58">
            <a:extLst>
              <a:ext uri="{FF2B5EF4-FFF2-40B4-BE49-F238E27FC236}">
                <a16:creationId xmlns:a16="http://schemas.microsoft.com/office/drawing/2014/main" id="{CFAFB22C-9D00-4961-1F7C-ADFDAB8C6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62" y="4478015"/>
            <a:ext cx="2470894" cy="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Gestionnaire</a:t>
            </a:r>
            <a:endParaRPr lang="fr-FR" altLang="fr-FR" sz="1764" dirty="0">
              <a:solidFill>
                <a:srgbClr val="3C96A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535583E-63FC-31F9-360E-9AF93ABA952B}"/>
              </a:ext>
            </a:extLst>
          </p:cNvPr>
          <p:cNvCxnSpPr>
            <a:cxnSpLocks/>
            <a:stCxn id="35858" idx="2"/>
            <a:endCxn id="25" idx="0"/>
          </p:cNvCxnSpPr>
          <p:nvPr/>
        </p:nvCxnSpPr>
        <p:spPr>
          <a:xfrm>
            <a:off x="1685409" y="3966380"/>
            <a:ext cx="0" cy="511635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57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endParaRPr lang="fr-FR" altLang="fr-FR" sz="2263" b="1" dirty="0"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endParaRPr lang="fr-FR" altLang="fr-FR" sz="2263" b="1" dirty="0"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CALENDRIER</a:t>
            </a:r>
          </a:p>
        </p:txBody>
      </p:sp>
      <p:sp>
        <p:nvSpPr>
          <p:cNvPr id="2" name="Rectangle 58">
            <a:extLst>
              <a:ext uri="{FF2B5EF4-FFF2-40B4-BE49-F238E27FC236}">
                <a16:creationId xmlns:a16="http://schemas.microsoft.com/office/drawing/2014/main" id="{70B7A75A-212D-1F56-A5DD-A9D5968C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51" y="1077573"/>
            <a:ext cx="10271051" cy="58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2021 : 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Organisation d’un groupe de travail avec référents de chaque région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Etude des besoins des planteurs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Structuration de la base de données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2022 :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Structuration de la base de données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Développement de l’interface de saisie </a:t>
            </a:r>
            <a:r>
              <a:rPr lang="fr-FR" altLang="fr-FR" sz="1764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Qgis</a:t>
            </a: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2023: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Premier tests et retours utilisateurs (petite ampleur) en cours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Suite du développement en fonction des retours utilisateurs en cours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Définitions des exports et rapports (suivi de chantier plantation, demande de subvention, rapport projet de plantation, financeurs, politiques publiques, etc.) en cours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Tests à grande échelle avant fin 2023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2024 :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Mise en production de l’outil 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8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Image 1">
            <a:extLst>
              <a:ext uri="{FF2B5EF4-FFF2-40B4-BE49-F238E27FC236}">
                <a16:creationId xmlns:a16="http://schemas.microsoft.com/office/drawing/2014/main" id="{7D246AB0-D133-E84D-AFD7-79B9382D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3" y="1653940"/>
            <a:ext cx="10079567" cy="47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7">
            <a:extLst>
              <a:ext uri="{FF2B5EF4-FFF2-40B4-BE49-F238E27FC236}">
                <a16:creationId xmlns:a16="http://schemas.microsoft.com/office/drawing/2014/main" id="{BB479672-EE58-DC4D-744C-94DFE91F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Des outils métiers répondant aux besoins locaux tout en permettant une mutualisation des données à l’échelle nationale</a:t>
            </a: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8DEB6A69-8023-939C-3173-ECADBE3D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LA GEOHAIE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Coordonner les outils métiers et centraliser les données de la haie en France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8FD2322A-34A4-BC51-876E-81630272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79" y="940346"/>
            <a:ext cx="3701242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Outils métiers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15280703-CBF0-D494-D24C-26FECF2D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400" y="998471"/>
            <a:ext cx="3701242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Plateforme unique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40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7059" y="4256090"/>
            <a:ext cx="5645721" cy="1035080"/>
          </a:xfrm>
        </p:spPr>
        <p:txBody>
          <a:bodyPr>
            <a:normAutofit/>
          </a:bodyPr>
          <a:lstStyle/>
          <a:p>
            <a:r>
              <a:rPr lang="fr-FR" sz="3086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Réponse aux questions</a:t>
            </a:r>
            <a:endParaRPr lang="fr-FR" sz="3086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34" y="6319853"/>
            <a:ext cx="2618196" cy="10107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4892" y="2986083"/>
            <a:ext cx="8890054" cy="70294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968" b="1" dirty="0">
                <a:solidFill>
                  <a:srgbClr val="9BBB59">
                    <a:lumMod val="75000"/>
                  </a:srgbClr>
                </a:solidFill>
              </a:rPr>
              <a:t>Merci de votre attention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9556" y="7144017"/>
            <a:ext cx="650879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4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Colloque de restitution ATT-Agroforesterie – Mardi 6 juin 2023</a:t>
            </a:r>
          </a:p>
        </p:txBody>
      </p:sp>
    </p:spTree>
    <p:extLst>
      <p:ext uri="{BB962C8B-B14F-4D97-AF65-F5344CB8AC3E}">
        <p14:creationId xmlns:p14="http://schemas.microsoft.com/office/powerpoint/2010/main" val="75975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Nécessité d’un outil déployable sur l’ensemble du territoire pour joindre le local au national</a:t>
            </a:r>
          </a:p>
        </p:txBody>
      </p:sp>
      <p:sp>
        <p:nvSpPr>
          <p:cNvPr id="35858" name="Rectangle 58">
            <a:extLst>
              <a:ext uri="{FF2B5EF4-FFF2-40B4-BE49-F238E27FC236}">
                <a16:creationId xmlns:a16="http://schemas.microsoft.com/office/drawing/2014/main" id="{D9F640D6-1DB2-E34F-A6A8-27E7597C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7" y="1077573"/>
            <a:ext cx="10271051" cy="564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50" b="1" dirty="0">
                <a:solidFill>
                  <a:schemeClr val="tx2">
                    <a:lumMod val="75000"/>
                  </a:schemeClr>
                </a:solidFill>
                <a:latin typeface="Source Sans Pro"/>
                <a:ea typeface="Calibri" panose="020F0502020204030204" pitchFamily="34" charset="0"/>
                <a:cs typeface="Source Sans Pro" panose="020B0503030403020204" pitchFamily="34" charset="0"/>
              </a:rPr>
              <a:t>On estime à 4500km de haies plantées chaque année en France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acteurs concernés par les plantations sont nombreux et divers (depuis le gestionnaire aux Financeurs et Politiques Publiques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Symbol" panose="05050102010706020507" pitchFamily="18" charset="2"/>
              <a:buChar char="Þ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Il est nécessaire de suivre les plantations aussi bien à l’échelle local que nationale, en passant par les intermédiaires</a:t>
            </a:r>
          </a:p>
          <a:p>
            <a:pPr marL="285750" indent="-285750" eaLnBrk="1">
              <a:buFont typeface="Symbol" panose="05050102010706020507" pitchFamily="18" charset="2"/>
              <a:buChar char="Þ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u="sng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Problème :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La collecte et le traitement des données de plantation </a:t>
            </a:r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varient d’une structure à l’autre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Il est </a:t>
            </a:r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impossible de vérifier les doubles financements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Il n’existe </a:t>
            </a:r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pas de suivi homogène des plantations sur le territoire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</a:t>
            </a:r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modalités des demandes de subvention 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peuvent varier d’un programme à l’autre, et les dossiers à déposer peuvent être lourds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plantations ne sont détectables automatiquement sur </a:t>
            </a:r>
            <a:r>
              <a:rPr lang="fr-FR" altLang="fr-FR" sz="1764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orthophoto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qu’après 10 ans de pousse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A l’heure actuelle, il n’est </a:t>
            </a:r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pas possible de savoir ce qui est planté chaque année 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sur le territoire français</a:t>
            </a:r>
          </a:p>
          <a:p>
            <a:pPr eaLnBrk="1"/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plantations représentent beaucoup de données à gérer dans le temps, ce qui nécessite des outils adaptés aux différents besoins des acteurs, depuis le local jusqu’au niveau national</a:t>
            </a:r>
          </a:p>
          <a:p>
            <a:pPr eaLnBrk="1"/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Certaines régions ont mis en place des outils pour gérer les plantations : Bretagne, Occitanie</a:t>
            </a:r>
          </a:p>
          <a:p>
            <a:pPr eaLnBrk="1"/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ETAT DES CONNAISSANCES SUR LES PLANTATIONS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Il n’est pas possible de suivre l’ensemble des plantations réalisées en France</a:t>
            </a:r>
          </a:p>
        </p:txBody>
      </p:sp>
    </p:spTree>
    <p:extLst>
      <p:ext uri="{BB962C8B-B14F-4D97-AF65-F5344CB8AC3E}">
        <p14:creationId xmlns:p14="http://schemas.microsoft.com/office/powerpoint/2010/main" val="4274451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Exemple de données plantations accessibles pour la région Occitanie pour </a:t>
            </a:r>
            <a:r>
              <a:rPr lang="fr-FR" altLang="fr-FR" sz="2263" b="1" dirty="0" err="1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reporting</a:t>
            </a:r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et bilans, nécessité d’homogénéiser les outils à l’</a:t>
            </a:r>
            <a:r>
              <a:rPr lang="fr-FR" altLang="fr-FR" sz="2263" b="1" dirty="0" err="1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échele</a:t>
            </a:r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nationale</a:t>
            </a: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ETAT DES CONNAISSANCES SUR LES PLANTATIONS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Exemple données plantations Occitanie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0B4DC9-15D6-EA8E-40AF-FB2F09767B13}"/>
              </a:ext>
            </a:extLst>
          </p:cNvPr>
          <p:cNvSpPr txBox="1"/>
          <p:nvPr/>
        </p:nvSpPr>
        <p:spPr>
          <a:xfrm>
            <a:off x="463550" y="897420"/>
            <a:ext cx="1279163" cy="346883"/>
          </a:xfrm>
          <a:prstGeom prst="rect">
            <a:avLst/>
          </a:prstGeom>
          <a:noFill/>
        </p:spPr>
        <p:txBody>
          <a:bodyPr wrap="square" lIns="57270" tIns="28635" rIns="57270" bIns="28635" rtlCol="0">
            <a:spAutoFit/>
          </a:bodyPr>
          <a:lstStyle/>
          <a:p>
            <a:pPr algn="ctr"/>
            <a:r>
              <a:rPr lang="fr-FR" sz="939" b="1" dirty="0">
                <a:solidFill>
                  <a:srgbClr val="12483D"/>
                </a:solidFill>
              </a:rPr>
              <a:t>Utilisateur bailleur public</a:t>
            </a:r>
          </a:p>
        </p:txBody>
      </p:sp>
      <p:sp>
        <p:nvSpPr>
          <p:cNvPr id="10" name="Flèche droite rayée 10">
            <a:extLst>
              <a:ext uri="{FF2B5EF4-FFF2-40B4-BE49-F238E27FC236}">
                <a16:creationId xmlns:a16="http://schemas.microsoft.com/office/drawing/2014/main" id="{1C32E8E5-BC93-6207-9E53-DD6E79AE328C}"/>
              </a:ext>
            </a:extLst>
          </p:cNvPr>
          <p:cNvSpPr/>
          <p:nvPr/>
        </p:nvSpPr>
        <p:spPr>
          <a:xfrm>
            <a:off x="1718005" y="881698"/>
            <a:ext cx="399173" cy="376814"/>
          </a:xfrm>
          <a:prstGeom prst="stripedRightArrow">
            <a:avLst/>
          </a:prstGeom>
          <a:solidFill>
            <a:srgbClr val="124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270" tIns="28635" rIns="57270" bIns="28635" rtlCol="0" anchor="ctr"/>
          <a:lstStyle/>
          <a:p>
            <a:pPr algn="ctr"/>
            <a:endParaRPr lang="fr-FR" sz="1128">
              <a:solidFill>
                <a:srgbClr val="12483D"/>
              </a:solidFill>
            </a:endParaRPr>
          </a:p>
        </p:txBody>
      </p:sp>
      <p:pic>
        <p:nvPicPr>
          <p:cNvPr id="11" name="Image 10" descr="Capture d’écran 2019-07-08 à 13.31.17.png">
            <a:extLst>
              <a:ext uri="{FF2B5EF4-FFF2-40B4-BE49-F238E27FC236}">
                <a16:creationId xmlns:a16="http://schemas.microsoft.com/office/drawing/2014/main" id="{48E86D50-84FE-54BB-E6EB-D3676201D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0"/>
          <a:stretch/>
        </p:blipFill>
        <p:spPr>
          <a:xfrm>
            <a:off x="2328533" y="837817"/>
            <a:ext cx="353773" cy="5273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39B284-7A7C-4572-6C60-299143214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9" y="2494987"/>
            <a:ext cx="4883588" cy="37267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D3F16A-D102-118E-7A5D-4DB410FD3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7" y="1559453"/>
            <a:ext cx="2194049" cy="935534"/>
          </a:xfrm>
          <a:prstGeom prst="rect">
            <a:avLst/>
          </a:prstGeom>
        </p:spPr>
      </p:pic>
      <p:sp>
        <p:nvSpPr>
          <p:cNvPr id="2" name="Rectangle 58">
            <a:extLst>
              <a:ext uri="{FF2B5EF4-FFF2-40B4-BE49-F238E27FC236}">
                <a16:creationId xmlns:a16="http://schemas.microsoft.com/office/drawing/2014/main" id="{1181892B-EA0F-725A-8D64-21741283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876" y="1077573"/>
            <a:ext cx="4883588" cy="51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Données homogènes à l’échelle de la région mais manquent de précision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Outil qui nécessite une coordination des données (potentielle ressaisie)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=&gt; Données hétérogènes d’une région à l’autre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=&gt; Peu de régions ont mis en place un système de suivi des plantations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=&gt; Impossibilité de croiser les données à plus grande échelle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= Nécessité d’un outil qui permette aussi bien le suivi de projet à l’échelle locale que la mutualisation des données à l’échelle nationale</a:t>
            </a:r>
          </a:p>
          <a:p>
            <a:pPr algn="ctr" eaLnBrk="1"/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52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endParaRPr lang="fr-FR" altLang="fr-FR" sz="2263" b="1" dirty="0"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eaLnBrk="1"/>
            <a:endParaRPr lang="fr-FR" altLang="fr-FR" sz="2263" b="1" dirty="0"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ETAT DES CONNAISSANCES SUR LES PLANTATIONS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Exemple de détection sur </a:t>
            </a:r>
            <a:r>
              <a:rPr lang="fr-FR" altLang="fr-FR" sz="2263" b="1" dirty="0" err="1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orthophoto</a:t>
            </a:r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des plantations après 10 ans</a:t>
            </a:r>
          </a:p>
        </p:txBody>
      </p:sp>
      <p:sp>
        <p:nvSpPr>
          <p:cNvPr id="2" name="Rectangle 58">
            <a:extLst>
              <a:ext uri="{FF2B5EF4-FFF2-40B4-BE49-F238E27FC236}">
                <a16:creationId xmlns:a16="http://schemas.microsoft.com/office/drawing/2014/main" id="{1181892B-EA0F-725A-8D64-21741283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67" y="5004532"/>
            <a:ext cx="9858500" cy="21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haies ne sont pas détectables à l’</a:t>
            </a:r>
            <a:r>
              <a:rPr lang="fr-FR" altLang="fr-FR" sz="1764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orthophoto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dans les 10 premières années qui suivent leur plantation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fr-FR" altLang="fr-FR" sz="1764" dirty="0">
              <a:solidFill>
                <a:schemeClr val="tx2">
                  <a:lumMod val="75000"/>
                </a:schemeClr>
              </a:solidFill>
              <a:latin typeface="Source Sans Pro" panose="020B0503030403020204" pitchFamily="34" charset="0"/>
              <a:ea typeface="Calibri" panose="020F0502020204030204" pitchFamily="34" charset="0"/>
              <a:cs typeface="Source Sans Pro" panose="020B0503030403020204" pitchFamily="34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La digitalisation (tracé précis) des haies est primordial pour un suivi cohérent et homogène des plantations : des points </a:t>
            </a:r>
            <a:r>
              <a:rPr lang="fr-FR" altLang="fr-FR" sz="1764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gps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ne sont pas suffisants pour pouvoir représenter une haie, il est nécessaire de la représenter par une </a:t>
            </a:r>
            <a:r>
              <a:rPr lang="fr-FR" altLang="fr-FR" sz="1764" dirty="0" err="1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polyligne</a:t>
            </a:r>
            <a:r>
              <a:rPr lang="fr-FR" altLang="fr-FR" sz="1764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(linéaire avec nœuds et angles multiples) pour représenter au mieux la réalité et pouvoir faire des traitements facilement</a:t>
            </a:r>
          </a:p>
          <a:p>
            <a:pPr algn="ctr" eaLnBrk="1"/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1EF224-0675-6481-598A-187D40DE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02" y="754919"/>
            <a:ext cx="8663349" cy="42496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3D5E53-8D27-49DD-3D26-7997A105464F}"/>
              </a:ext>
            </a:extLst>
          </p:cNvPr>
          <p:cNvSpPr txBox="1"/>
          <p:nvPr/>
        </p:nvSpPr>
        <p:spPr>
          <a:xfrm>
            <a:off x="7882270" y="4450773"/>
            <a:ext cx="1719692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Breizh Bocage</a:t>
            </a:r>
          </a:p>
        </p:txBody>
      </p:sp>
    </p:spTree>
    <p:extLst>
      <p:ext uri="{BB962C8B-B14F-4D97-AF65-F5344CB8AC3E}">
        <p14:creationId xmlns:p14="http://schemas.microsoft.com/office/powerpoint/2010/main" val="3728520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BA40E2E3-DAEA-E391-B53C-C61F600FAD42}"/>
              </a:ext>
            </a:extLst>
          </p:cNvPr>
          <p:cNvCxnSpPr/>
          <p:nvPr/>
        </p:nvCxnSpPr>
        <p:spPr>
          <a:xfrm>
            <a:off x="5208772" y="806050"/>
            <a:ext cx="0" cy="592368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52B457D-D846-82B0-929A-94142A2C4747}"/>
              </a:ext>
            </a:extLst>
          </p:cNvPr>
          <p:cNvCxnSpPr>
            <a:cxnSpLocks/>
            <a:stCxn id="12" idx="2"/>
            <a:endCxn id="42" idx="3"/>
          </p:cNvCxnSpPr>
          <p:nvPr/>
        </p:nvCxnSpPr>
        <p:spPr>
          <a:xfrm flipH="1">
            <a:off x="2720558" y="4246811"/>
            <a:ext cx="2517989" cy="184377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234FDDC-6C2F-2500-495B-F292B1D8393B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flipH="1">
            <a:off x="2621813" y="4246811"/>
            <a:ext cx="2616734" cy="1245831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98FA469-4003-9B92-893A-B57E724B1231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>
            <a:off x="5238547" y="4246811"/>
            <a:ext cx="3665528" cy="1406216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0" name="Rectangle 50">
            <a:extLst>
              <a:ext uri="{FF2B5EF4-FFF2-40B4-BE49-F238E27FC236}">
                <a16:creationId xmlns:a16="http://schemas.microsoft.com/office/drawing/2014/main" id="{7805942F-32AF-004C-B1F1-6EAD0300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131" y="1854613"/>
            <a:ext cx="2365898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Intégrer les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politiques publiques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nationales</a:t>
            </a:r>
            <a:endParaRPr lang="fr-FR" altLang="fr-FR" sz="1764" dirty="0">
              <a:solidFill>
                <a:srgbClr val="3C96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Un outil versatile pour des données utilisables localement et à plus grande échelle</a:t>
            </a:r>
          </a:p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8" name="Rectangle 58">
            <a:extLst>
              <a:ext uri="{FF2B5EF4-FFF2-40B4-BE49-F238E27FC236}">
                <a16:creationId xmlns:a16="http://schemas.microsoft.com/office/drawing/2014/main" id="{D9F640D6-1DB2-E34F-A6A8-27E7597C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27" y="1784222"/>
            <a:ext cx="2470894" cy="18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Enregistrer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les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projets de plantation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depuis le premier entretien avec le gestionnaire jusqu’au projet réalisé/suivi de la plantation dans les années  suivantes</a:t>
            </a:r>
            <a:endParaRPr lang="fr-FR" altLang="fr-FR" sz="1764" b="1" dirty="0">
              <a:solidFill>
                <a:srgbClr val="3C96A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POURQUOI ?</a:t>
            </a:r>
          </a:p>
        </p:txBody>
      </p:sp>
      <p:sp>
        <p:nvSpPr>
          <p:cNvPr id="2" name="Rectangle 60">
            <a:extLst>
              <a:ext uri="{FF2B5EF4-FFF2-40B4-BE49-F238E27FC236}">
                <a16:creationId xmlns:a16="http://schemas.microsoft.com/office/drawing/2014/main" id="{10D2CE73-B6CE-A05D-0B50-86470D06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986" y="5582510"/>
            <a:ext cx="2455145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Optimiser le temps de saisie numérique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et d’extraction des informations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56E3B215-D634-334F-E60B-CC061AB9E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000" y="4127971"/>
            <a:ext cx="2455145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Enregistrer les données de manière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standardisée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à l’échelle nationale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7017412-8D8F-6D90-CB68-7954DCB5B11F}"/>
              </a:ext>
            </a:extLst>
          </p:cNvPr>
          <p:cNvGrpSpPr/>
          <p:nvPr/>
        </p:nvGrpSpPr>
        <p:grpSpPr>
          <a:xfrm>
            <a:off x="3594173" y="1660424"/>
            <a:ext cx="3281916" cy="1309297"/>
            <a:chOff x="3558363" y="1142659"/>
            <a:chExt cx="3281916" cy="1309297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8C7CA81C-7FFD-E879-BE4A-94815FB6A38E}"/>
                </a:ext>
              </a:extLst>
            </p:cNvPr>
            <p:cNvSpPr/>
            <p:nvPr/>
          </p:nvSpPr>
          <p:spPr>
            <a:xfrm>
              <a:off x="3558363" y="1142659"/>
              <a:ext cx="3281916" cy="1309297"/>
            </a:xfrm>
            <a:prstGeom prst="roundRect">
              <a:avLst/>
            </a:prstGeom>
            <a:solidFill>
              <a:srgbClr val="BFE3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C96AB"/>
                </a:solidFill>
              </a:endParaRPr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7DA01605-8D64-F299-1AC1-D443DF837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537" y="1238637"/>
              <a:ext cx="3090467" cy="110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algn="ctr" eaLnBrk="1"/>
              <a:r>
                <a:rPr lang="fr-FR" altLang="fr-FR" sz="1764" b="1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Enregistrer</a:t>
              </a:r>
              <a:r>
                <a:rPr lang="fr-FR" altLang="fr-FR" sz="1764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 </a:t>
              </a:r>
              <a:r>
                <a:rPr lang="fr-FR" altLang="fr-FR" sz="1764" b="1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numériquement</a:t>
              </a:r>
              <a:r>
                <a:rPr lang="fr-FR" altLang="fr-FR" sz="1764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 les données relatives aux plantations (avec </a:t>
              </a:r>
              <a:r>
                <a:rPr lang="fr-FR" altLang="fr-FR" sz="1764" b="1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géoréférencement</a:t>
              </a:r>
              <a:r>
                <a:rPr lang="fr-FR" altLang="fr-FR" sz="1764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Source Sans Pro" panose="020B0503030403020204" pitchFamily="34" charset="0"/>
                </a:rPr>
                <a:t>)</a:t>
              </a:r>
              <a:endParaRPr lang="fr-FR" altLang="fr-FR" sz="1764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60">
            <a:extLst>
              <a:ext uri="{FF2B5EF4-FFF2-40B4-BE49-F238E27FC236}">
                <a16:creationId xmlns:a16="http://schemas.microsoft.com/office/drawing/2014/main" id="{083B30EF-70B5-E130-5F0F-6C45B90E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438" y="2729419"/>
            <a:ext cx="2455145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Rendre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accessibles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et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comparables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les données sur le territoire national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C9390A-9C97-1E6B-F049-7BD8B500CBE0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>
            <a:off x="5238547" y="4246811"/>
            <a:ext cx="1496012" cy="1335699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8CC343A-8650-5C04-D410-5796112A2048}"/>
              </a:ext>
            </a:extLst>
          </p:cNvPr>
          <p:cNvCxnSpPr>
            <a:cxnSpLocks/>
            <a:stCxn id="12" idx="2"/>
            <a:endCxn id="35858" idx="3"/>
          </p:cNvCxnSpPr>
          <p:nvPr/>
        </p:nvCxnSpPr>
        <p:spPr>
          <a:xfrm flipH="1" flipV="1">
            <a:off x="2657621" y="2714156"/>
            <a:ext cx="2580926" cy="1532655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62E0D24-9536-1B9B-16B6-9A14CD220447}"/>
              </a:ext>
            </a:extLst>
          </p:cNvPr>
          <p:cNvCxnSpPr>
            <a:cxnSpLocks/>
            <a:stCxn id="12" idx="2"/>
            <a:endCxn id="3" idx="1"/>
          </p:cNvCxnSpPr>
          <p:nvPr/>
        </p:nvCxnSpPr>
        <p:spPr>
          <a:xfrm>
            <a:off x="5238547" y="4246811"/>
            <a:ext cx="2831453" cy="432337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8C6A3E-E277-0F73-3F02-66F096CB5C48}"/>
              </a:ext>
            </a:extLst>
          </p:cNvPr>
          <p:cNvCxnSpPr>
            <a:cxnSpLocks/>
            <a:stCxn id="12" idx="2"/>
            <a:endCxn id="5" idx="1"/>
          </p:cNvCxnSpPr>
          <p:nvPr/>
        </p:nvCxnSpPr>
        <p:spPr>
          <a:xfrm flipV="1">
            <a:off x="5238547" y="3280596"/>
            <a:ext cx="2709891" cy="966215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5030B36-267F-A486-F285-FCB277239B1F}"/>
              </a:ext>
            </a:extLst>
          </p:cNvPr>
          <p:cNvCxnSpPr>
            <a:cxnSpLocks/>
            <a:stCxn id="12" idx="2"/>
            <a:endCxn id="35850" idx="1"/>
          </p:cNvCxnSpPr>
          <p:nvPr/>
        </p:nvCxnSpPr>
        <p:spPr>
          <a:xfrm flipV="1">
            <a:off x="5238547" y="2153285"/>
            <a:ext cx="2723584" cy="2093526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731795B-1199-61E7-D374-E20E481BAC12}"/>
              </a:ext>
            </a:extLst>
          </p:cNvPr>
          <p:cNvGrpSpPr/>
          <p:nvPr/>
        </p:nvGrpSpPr>
        <p:grpSpPr>
          <a:xfrm>
            <a:off x="4098571" y="3343272"/>
            <a:ext cx="2279952" cy="1321610"/>
            <a:chOff x="5117032" y="4567570"/>
            <a:chExt cx="903194" cy="701938"/>
          </a:xfrm>
        </p:grpSpPr>
        <p:sp>
          <p:nvSpPr>
            <p:cNvPr id="11" name="Cylindre 10">
              <a:extLst>
                <a:ext uri="{FF2B5EF4-FFF2-40B4-BE49-F238E27FC236}">
                  <a16:creationId xmlns:a16="http://schemas.microsoft.com/office/drawing/2014/main" id="{18D13027-AE1E-0877-B561-385F6240B1EA}"/>
                </a:ext>
              </a:extLst>
            </p:cNvPr>
            <p:cNvSpPr/>
            <p:nvPr/>
          </p:nvSpPr>
          <p:spPr>
            <a:xfrm>
              <a:off x="5154156" y="4567570"/>
              <a:ext cx="796739" cy="701938"/>
            </a:xfrm>
            <a:prstGeom prst="can">
              <a:avLst/>
            </a:prstGeom>
            <a:solidFill>
              <a:srgbClr val="B6D5D6"/>
            </a:solidFill>
            <a:ln>
              <a:solidFill>
                <a:srgbClr val="3C9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93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817E2FB-5464-5799-9B94-443A8036F3EA}"/>
                </a:ext>
              </a:extLst>
            </p:cNvPr>
            <p:cNvSpPr txBox="1"/>
            <p:nvPr/>
          </p:nvSpPr>
          <p:spPr>
            <a:xfrm>
              <a:off x="5117032" y="4834953"/>
              <a:ext cx="903194" cy="21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2">
                      <a:lumMod val="75000"/>
                    </a:schemeClr>
                  </a:solidFill>
                </a:rPr>
                <a:t>BD plantation</a:t>
              </a:r>
            </a:p>
          </p:txBody>
        </p:sp>
      </p:grp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BA37867-202C-2BDB-24EA-81482FE0C2D9}"/>
              </a:ext>
            </a:extLst>
          </p:cNvPr>
          <p:cNvCxnSpPr>
            <a:cxnSpLocks/>
            <a:stCxn id="51" idx="2"/>
            <a:endCxn id="11" idx="1"/>
          </p:cNvCxnSpPr>
          <p:nvPr/>
        </p:nvCxnSpPr>
        <p:spPr>
          <a:xfrm flipH="1">
            <a:off x="5197897" y="2969721"/>
            <a:ext cx="37234" cy="373551"/>
          </a:xfrm>
          <a:prstGeom prst="straightConnector1">
            <a:avLst/>
          </a:prstGeom>
          <a:ln>
            <a:solidFill>
              <a:srgbClr val="3C96A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60">
            <a:extLst>
              <a:ext uri="{FF2B5EF4-FFF2-40B4-BE49-F238E27FC236}">
                <a16:creationId xmlns:a16="http://schemas.microsoft.com/office/drawing/2014/main" id="{217F02B6-257B-95D6-142F-CE714C5F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502" y="5653027"/>
            <a:ext cx="2455145" cy="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Historisation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des données à l’échelle nationale</a:t>
            </a:r>
            <a:endParaRPr lang="fr-FR" altLang="fr-FR" sz="1764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8" name="Rectangle 60">
            <a:extLst>
              <a:ext uri="{FF2B5EF4-FFF2-40B4-BE49-F238E27FC236}">
                <a16:creationId xmlns:a16="http://schemas.microsoft.com/office/drawing/2014/main" id="{CAC6342E-4502-C3E5-D50F-9345B2DC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240" y="5492642"/>
            <a:ext cx="2455145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Optimiser le temps de saisie numérique et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d’extraction des informations</a:t>
            </a:r>
            <a:endParaRPr lang="fr-FR" altLang="fr-FR" sz="1764" b="1" dirty="0">
              <a:solidFill>
                <a:srgbClr val="3C96AB"/>
              </a:solidFill>
              <a:ea typeface="Calibri" panose="020F0502020204030204" pitchFamily="34" charset="0"/>
              <a:cs typeface="Source Sans Pro" panose="020B0503030403020204" pitchFamily="34" charset="0"/>
            </a:endParaRPr>
          </a:p>
        </p:txBody>
      </p:sp>
      <p:sp>
        <p:nvSpPr>
          <p:cNvPr id="42" name="Rectangle 58">
            <a:extLst>
              <a:ext uri="{FF2B5EF4-FFF2-40B4-BE49-F238E27FC236}">
                <a16:creationId xmlns:a16="http://schemas.microsoft.com/office/drawing/2014/main" id="{95A168E9-7D3B-11E9-67DE-0B83342B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64" y="3880011"/>
            <a:ext cx="2470894" cy="11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Suivre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les 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projets de plantation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à</a:t>
            </a:r>
            <a:r>
              <a:rPr lang="fr-FR" altLang="fr-FR" sz="1764" b="1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 </a:t>
            </a:r>
            <a:r>
              <a:rPr lang="fr-FR" altLang="fr-FR" sz="1764" dirty="0">
                <a:solidFill>
                  <a:srgbClr val="3C96AB"/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différentes échelles spatiales et temporelles</a:t>
            </a:r>
            <a:endParaRPr lang="fr-FR" altLang="fr-FR" sz="1764" dirty="0">
              <a:solidFill>
                <a:srgbClr val="3C96A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631DE3F7-7788-A63D-22CD-ABD974E4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37" y="908692"/>
            <a:ext cx="3701242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 de plantation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0" name="Rectangle 58">
            <a:extLst>
              <a:ext uri="{FF2B5EF4-FFF2-40B4-BE49-F238E27FC236}">
                <a16:creationId xmlns:a16="http://schemas.microsoft.com/office/drawing/2014/main" id="{8F7C0791-E333-DA7A-FFCD-83DFF044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041" y="910762"/>
            <a:ext cx="5135340" cy="5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COMMUNAL-NATIONAL </a:t>
            </a:r>
          </a:p>
          <a:p>
            <a:pPr algn="ctr" eaLnBrk="1"/>
            <a:r>
              <a:rPr lang="fr-FR" altLang="fr-FR" sz="17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Politiques publiques et financeurs</a:t>
            </a:r>
            <a:endParaRPr lang="fr-FR" altLang="fr-FR" sz="1764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30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1A34A311-6024-3F75-FEE7-A24435D93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4" t="23082" r="-74" b="285"/>
          <a:stretch/>
        </p:blipFill>
        <p:spPr>
          <a:xfrm>
            <a:off x="198535" y="2205804"/>
            <a:ext cx="4064845" cy="3106261"/>
          </a:xfrm>
          <a:prstGeom prst="rect">
            <a:avLst/>
          </a:prstGeom>
        </p:spPr>
      </p:pic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1063946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Une interface de saisie cartographique pour les données entrantes et une multitude d’extractions possibles</a:t>
            </a:r>
          </a:p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COMMENT ?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7DA01605-8D64-F299-1AC1-D443DF83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99" y="980483"/>
            <a:ext cx="3090467" cy="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REALITE TERRAIN</a:t>
            </a:r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731795B-1199-61E7-D374-E20E481BAC12}"/>
              </a:ext>
            </a:extLst>
          </p:cNvPr>
          <p:cNvGrpSpPr/>
          <p:nvPr/>
        </p:nvGrpSpPr>
        <p:grpSpPr>
          <a:xfrm>
            <a:off x="6984048" y="2828702"/>
            <a:ext cx="2080807" cy="1616297"/>
            <a:chOff x="5104279" y="4543220"/>
            <a:chExt cx="903194" cy="701938"/>
          </a:xfrm>
        </p:grpSpPr>
        <p:sp>
          <p:nvSpPr>
            <p:cNvPr id="11" name="Cylindre 10">
              <a:extLst>
                <a:ext uri="{FF2B5EF4-FFF2-40B4-BE49-F238E27FC236}">
                  <a16:creationId xmlns:a16="http://schemas.microsoft.com/office/drawing/2014/main" id="{18D13027-AE1E-0877-B561-385F6240B1EA}"/>
                </a:ext>
              </a:extLst>
            </p:cNvPr>
            <p:cNvSpPr/>
            <p:nvPr/>
          </p:nvSpPr>
          <p:spPr>
            <a:xfrm>
              <a:off x="5150867" y="4543220"/>
              <a:ext cx="796739" cy="701938"/>
            </a:xfrm>
            <a:prstGeom prst="can">
              <a:avLst/>
            </a:prstGeom>
            <a:solidFill>
              <a:srgbClr val="B6D5D6"/>
            </a:solidFill>
            <a:ln>
              <a:solidFill>
                <a:srgbClr val="3C9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93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817E2FB-5464-5799-9B94-443A8036F3EA}"/>
                </a:ext>
              </a:extLst>
            </p:cNvPr>
            <p:cNvSpPr txBox="1"/>
            <p:nvPr/>
          </p:nvSpPr>
          <p:spPr>
            <a:xfrm>
              <a:off x="5104279" y="4830057"/>
              <a:ext cx="903194" cy="25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2">
                      <a:lumMod val="75000"/>
                    </a:schemeClr>
                  </a:solidFill>
                </a:rPr>
                <a:t>BD plantation</a:t>
              </a: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0E1CFB8-189D-9E0C-744D-8B427AB4C95A}"/>
              </a:ext>
            </a:extLst>
          </p:cNvPr>
          <p:cNvCxnSpPr>
            <a:cxnSpLocks/>
          </p:cNvCxnSpPr>
          <p:nvPr/>
        </p:nvCxnSpPr>
        <p:spPr>
          <a:xfrm flipV="1">
            <a:off x="5175250" y="1073150"/>
            <a:ext cx="0" cy="529590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8">
            <a:extLst>
              <a:ext uri="{FF2B5EF4-FFF2-40B4-BE49-F238E27FC236}">
                <a16:creationId xmlns:a16="http://schemas.microsoft.com/office/drawing/2014/main" id="{C8378A13-E574-A651-BE1D-AAA350E3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268" y="999248"/>
            <a:ext cx="3090467" cy="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DIGITALE</a:t>
            </a:r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AFD2439-D657-1765-CC93-738746EE7C2A}"/>
              </a:ext>
            </a:extLst>
          </p:cNvPr>
          <p:cNvGrpSpPr/>
          <p:nvPr/>
        </p:nvGrpSpPr>
        <p:grpSpPr>
          <a:xfrm>
            <a:off x="3630016" y="1981200"/>
            <a:ext cx="3105348" cy="3822700"/>
            <a:chOff x="3630016" y="1981200"/>
            <a:chExt cx="3105348" cy="3822700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3FFC507B-C13F-31CB-B6A6-FA66FCFAE804}"/>
                </a:ext>
              </a:extLst>
            </p:cNvPr>
            <p:cNvSpPr/>
            <p:nvPr/>
          </p:nvSpPr>
          <p:spPr>
            <a:xfrm>
              <a:off x="3644900" y="1981200"/>
              <a:ext cx="3090464" cy="38227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26D1FBA-5CCD-D73F-8720-40A9CEE0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5995" y="2391553"/>
              <a:ext cx="2908273" cy="121215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E4C6F19-282B-5725-8DE5-433DC08E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5995" y="3484803"/>
              <a:ext cx="2908273" cy="1920393"/>
            </a:xfrm>
            <a:prstGeom prst="rect">
              <a:avLst/>
            </a:prstGeom>
          </p:spPr>
        </p:pic>
        <p:sp>
          <p:nvSpPr>
            <p:cNvPr id="24" name="Rectangle 58">
              <a:extLst>
                <a:ext uri="{FF2B5EF4-FFF2-40B4-BE49-F238E27FC236}">
                  <a16:creationId xmlns:a16="http://schemas.microsoft.com/office/drawing/2014/main" id="{6BBA83E7-374F-681C-DFD7-6919CC211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16" y="2014335"/>
              <a:ext cx="3090467" cy="3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39700" algn="l"/>
                  <a:tab pos="457200" algn="l"/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9363" algn="l"/>
                  <a:tab pos="2879725" algn="l"/>
                  <a:tab pos="3238500" algn="l"/>
                  <a:tab pos="3598863" algn="l"/>
                  <a:tab pos="3959225" algn="l"/>
                  <a:tab pos="4319588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algn="ctr" eaLnBrk="1"/>
              <a:r>
                <a:rPr lang="fr-FR" altLang="fr-FR" sz="1764" b="1" dirty="0">
                  <a:solidFill>
                    <a:schemeClr val="tx2">
                      <a:lumMod val="75000"/>
                    </a:schemeClr>
                  </a:solidFill>
                  <a:latin typeface="Source Sans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INTERFACE DE SAISIE</a:t>
              </a:r>
              <a:endParaRPr lang="fr-FR" altLang="fr-FR" sz="1764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B7000B93-10D9-FCA0-5B98-88087FCF11A7}"/>
              </a:ext>
            </a:extLst>
          </p:cNvPr>
          <p:cNvSpPr/>
          <p:nvPr/>
        </p:nvSpPr>
        <p:spPr>
          <a:xfrm>
            <a:off x="6681273" y="3391072"/>
            <a:ext cx="635433" cy="660055"/>
          </a:xfrm>
          <a:prstGeom prst="rightArrow">
            <a:avLst/>
          </a:prstGeom>
          <a:solidFill>
            <a:srgbClr val="3C9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8A7CADA6-52FD-4572-30DB-B8152032376D}"/>
              </a:ext>
            </a:extLst>
          </p:cNvPr>
          <p:cNvSpPr/>
          <p:nvPr/>
        </p:nvSpPr>
        <p:spPr>
          <a:xfrm>
            <a:off x="3269730" y="3414751"/>
            <a:ext cx="635433" cy="660055"/>
          </a:xfrm>
          <a:prstGeom prst="rightArrow">
            <a:avLst/>
          </a:prstGeom>
          <a:solidFill>
            <a:srgbClr val="3C9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77546D9F-6BE5-6652-AB89-2FDA74C83C76}"/>
              </a:ext>
            </a:extLst>
          </p:cNvPr>
          <p:cNvSpPr/>
          <p:nvPr/>
        </p:nvSpPr>
        <p:spPr>
          <a:xfrm>
            <a:off x="8931891" y="3343101"/>
            <a:ext cx="635433" cy="660055"/>
          </a:xfrm>
          <a:prstGeom prst="rightArrow">
            <a:avLst/>
          </a:prstGeom>
          <a:solidFill>
            <a:srgbClr val="3C9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7685AF-9821-D22E-03B3-76E884A12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883" y="4315375"/>
            <a:ext cx="1254395" cy="8280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6CC980-8B80-2541-3AF8-ED8831864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887" y="2306203"/>
            <a:ext cx="866415" cy="8595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3068F9-9A3D-B245-D7F8-983B04887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330" y="3218163"/>
            <a:ext cx="901863" cy="8855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E29EC3-CDC3-A05F-EB96-B9C202525D22}"/>
              </a:ext>
            </a:extLst>
          </p:cNvPr>
          <p:cNvSpPr txBox="1"/>
          <p:nvPr/>
        </p:nvSpPr>
        <p:spPr>
          <a:xfrm>
            <a:off x="9054205" y="5312065"/>
            <a:ext cx="163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Multiples extractions possibles (format tabulaire, rapports </a:t>
            </a:r>
            <a:r>
              <a:rPr lang="fr-FR" sz="1400" dirty="0" err="1"/>
              <a:t>pdf</a:t>
            </a:r>
            <a:r>
              <a:rPr lang="fr-FR" sz="1400" dirty="0"/>
              <a:t>, cartes, etc.)</a:t>
            </a:r>
          </a:p>
        </p:txBody>
      </p:sp>
    </p:spTree>
    <p:extLst>
      <p:ext uri="{BB962C8B-B14F-4D97-AF65-F5344CB8AC3E}">
        <p14:creationId xmlns:p14="http://schemas.microsoft.com/office/powerpoint/2010/main" val="1835761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COMMENT ?</a:t>
            </a:r>
          </a:p>
        </p:txBody>
      </p:sp>
      <p:sp>
        <p:nvSpPr>
          <p:cNvPr id="23" name="Rectangle 58">
            <a:extLst>
              <a:ext uri="{FF2B5EF4-FFF2-40B4-BE49-F238E27FC236}">
                <a16:creationId xmlns:a16="http://schemas.microsoft.com/office/drawing/2014/main" id="{C8378A13-E574-A651-BE1D-AAA350E3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48" y="846458"/>
            <a:ext cx="9084239" cy="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DES DONNEES DE LA BASE PLANTATION</a:t>
            </a:r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5EB60-6486-B74B-E9EB-3914CC738259}"/>
              </a:ext>
            </a:extLst>
          </p:cNvPr>
          <p:cNvSpPr/>
          <p:nvPr/>
        </p:nvSpPr>
        <p:spPr>
          <a:xfrm>
            <a:off x="803786" y="1185333"/>
            <a:ext cx="9084239" cy="5542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8976801-72A3-F27B-1D55-415ABDE8398A}"/>
              </a:ext>
            </a:extLst>
          </p:cNvPr>
          <p:cNvCxnSpPr/>
          <p:nvPr/>
        </p:nvCxnSpPr>
        <p:spPr>
          <a:xfrm>
            <a:off x="6806550" y="2801139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BF2378-36D9-7696-F572-B7D89721C6AD}"/>
              </a:ext>
            </a:extLst>
          </p:cNvPr>
          <p:cNvCxnSpPr/>
          <p:nvPr/>
        </p:nvCxnSpPr>
        <p:spPr>
          <a:xfrm>
            <a:off x="6899683" y="2487995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254162-29D6-675E-CD41-32529BE30D87}"/>
              </a:ext>
            </a:extLst>
          </p:cNvPr>
          <p:cNvCxnSpPr/>
          <p:nvPr/>
        </p:nvCxnSpPr>
        <p:spPr>
          <a:xfrm>
            <a:off x="7356883" y="2675639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E31C7CD-B4FF-EF06-31E2-6038B6398271}"/>
              </a:ext>
            </a:extLst>
          </p:cNvPr>
          <p:cNvCxnSpPr/>
          <p:nvPr/>
        </p:nvCxnSpPr>
        <p:spPr>
          <a:xfrm>
            <a:off x="7627816" y="2557106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3404D-4646-04C3-A472-352A80AE863D}"/>
              </a:ext>
            </a:extLst>
          </p:cNvPr>
          <p:cNvSpPr/>
          <p:nvPr/>
        </p:nvSpPr>
        <p:spPr>
          <a:xfrm>
            <a:off x="1040852" y="1376485"/>
            <a:ext cx="3339254" cy="1388534"/>
          </a:xfrm>
          <a:prstGeom prst="rect">
            <a:avLst/>
          </a:prstGeom>
          <a:solidFill>
            <a:srgbClr val="BFE3E1"/>
          </a:solidFill>
          <a:ln>
            <a:solidFill>
              <a:srgbClr val="74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A71ED-9A4C-FCD6-15A5-103C9096F7B0}"/>
              </a:ext>
            </a:extLst>
          </p:cNvPr>
          <p:cNvSpPr/>
          <p:nvPr/>
        </p:nvSpPr>
        <p:spPr>
          <a:xfrm>
            <a:off x="5922834" y="4281574"/>
            <a:ext cx="3733697" cy="2187834"/>
          </a:xfrm>
          <a:prstGeom prst="rect">
            <a:avLst/>
          </a:prstGeom>
          <a:solidFill>
            <a:srgbClr val="BFE3E1"/>
          </a:solidFill>
          <a:ln>
            <a:solidFill>
              <a:srgbClr val="74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2B20DD-DBAB-7852-0A9B-B29061C4BD71}"/>
              </a:ext>
            </a:extLst>
          </p:cNvPr>
          <p:cNvSpPr/>
          <p:nvPr/>
        </p:nvSpPr>
        <p:spPr>
          <a:xfrm>
            <a:off x="1040852" y="3217138"/>
            <a:ext cx="3339254" cy="1388534"/>
          </a:xfrm>
          <a:prstGeom prst="rect">
            <a:avLst/>
          </a:prstGeom>
          <a:solidFill>
            <a:srgbClr val="BFE3E1"/>
          </a:solidFill>
          <a:ln>
            <a:solidFill>
              <a:srgbClr val="74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013B9-92EF-71A9-402D-A5CA465CF1D6}"/>
              </a:ext>
            </a:extLst>
          </p:cNvPr>
          <p:cNvSpPr/>
          <p:nvPr/>
        </p:nvSpPr>
        <p:spPr>
          <a:xfrm>
            <a:off x="1040852" y="5057792"/>
            <a:ext cx="3339254" cy="1388534"/>
          </a:xfrm>
          <a:prstGeom prst="rect">
            <a:avLst/>
          </a:prstGeom>
          <a:solidFill>
            <a:srgbClr val="BFE3E1"/>
          </a:solidFill>
          <a:ln>
            <a:solidFill>
              <a:srgbClr val="74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7135828-8C14-A809-DA0C-5C371729711D}"/>
              </a:ext>
            </a:extLst>
          </p:cNvPr>
          <p:cNvCxnSpPr/>
          <p:nvPr/>
        </p:nvCxnSpPr>
        <p:spPr>
          <a:xfrm>
            <a:off x="6163083" y="2675639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39FB4CBA-5B17-E03F-154C-BC249C29999F}"/>
              </a:ext>
            </a:extLst>
          </p:cNvPr>
          <p:cNvSpPr txBox="1"/>
          <p:nvPr/>
        </p:nvSpPr>
        <p:spPr>
          <a:xfrm>
            <a:off x="1166158" y="1474699"/>
            <a:ext cx="307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Données structure prédéfinies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Liste des essences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Séquences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915F52-B33E-C4FF-BBD3-12AB18171CBA}"/>
              </a:ext>
            </a:extLst>
          </p:cNvPr>
          <p:cNvSpPr txBox="1"/>
          <p:nvPr/>
        </p:nvSpPr>
        <p:spPr>
          <a:xfrm>
            <a:off x="1166158" y="3352020"/>
            <a:ext cx="307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Gestionnaire - bénéficiaire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Coordonnées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Assigné à des linéaires via expl_id1/expl_id2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Assigné à un projet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E1EEFF-7A31-CEA4-F6C1-158838292C8E}"/>
              </a:ext>
            </a:extLst>
          </p:cNvPr>
          <p:cNvSpPr txBox="1"/>
          <p:nvPr/>
        </p:nvSpPr>
        <p:spPr>
          <a:xfrm>
            <a:off x="1166158" y="5157114"/>
            <a:ext cx="307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Commanditaire (facultatif)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Coordonnées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Assigné à un projet (un seul commanditaire par projet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03FBEA8-DC6D-B460-5E5A-5BD3AD1E6FCD}"/>
              </a:ext>
            </a:extLst>
          </p:cNvPr>
          <p:cNvSpPr txBox="1"/>
          <p:nvPr/>
        </p:nvSpPr>
        <p:spPr>
          <a:xfrm>
            <a:off x="6078220" y="4525607"/>
            <a:ext cx="3471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Projet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Date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Technicien réalisation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Relié à un ou plusieurs linéaires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Relié à un ou plusieurs gestionnaires – bénéficiaires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Relié à un seul commanditaire facultatif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D3769D0-57D2-A9E8-03E4-28A5D21625E8}"/>
              </a:ext>
            </a:extLst>
          </p:cNvPr>
          <p:cNvSpPr txBox="1"/>
          <p:nvPr/>
        </p:nvSpPr>
        <p:spPr>
          <a:xfrm>
            <a:off x="5922834" y="1468830"/>
            <a:ext cx="34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Linéaire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Informations sur le linéaire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Relié à une ou plusieurs essences</a:t>
            </a:r>
          </a:p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Relié à un ou plusieurs programmes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25A0422-94F9-69A7-317C-7B357FA50F88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4380106" y="3911405"/>
            <a:ext cx="1542728" cy="1464086"/>
          </a:xfrm>
          <a:prstGeom prst="straightConnector1">
            <a:avLst/>
          </a:prstGeom>
          <a:ln w="57150">
            <a:solidFill>
              <a:srgbClr val="74BD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30E27D3-EE0E-425D-B942-82C9959792C9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4380106" y="5375491"/>
            <a:ext cx="1542728" cy="376568"/>
          </a:xfrm>
          <a:prstGeom prst="straightConnector1">
            <a:avLst/>
          </a:prstGeom>
          <a:ln w="57150">
            <a:solidFill>
              <a:srgbClr val="74BDC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331E819-8778-7930-5530-DC18C13C41B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789682" y="3841039"/>
            <a:ext cx="1" cy="440535"/>
          </a:xfrm>
          <a:prstGeom prst="straightConnector1">
            <a:avLst/>
          </a:prstGeom>
          <a:ln w="57150">
            <a:solidFill>
              <a:srgbClr val="74BD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ED84158-3F16-DCB5-A988-62E8A9C794F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380106" y="2070752"/>
            <a:ext cx="1648806" cy="599244"/>
          </a:xfrm>
          <a:prstGeom prst="straightConnector1">
            <a:avLst/>
          </a:prstGeom>
          <a:ln w="57150">
            <a:solidFill>
              <a:srgbClr val="74BDCE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556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Des données intégrées directement dans l’entité géoréférencée (tronçon représentant une haie)</a:t>
            </a: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COMMENT ?</a:t>
            </a:r>
          </a:p>
        </p:txBody>
      </p:sp>
      <p:sp>
        <p:nvSpPr>
          <p:cNvPr id="23" name="Rectangle 58">
            <a:extLst>
              <a:ext uri="{FF2B5EF4-FFF2-40B4-BE49-F238E27FC236}">
                <a16:creationId xmlns:a16="http://schemas.microsoft.com/office/drawing/2014/main" id="{C8378A13-E574-A651-BE1D-AAA350E3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48" y="846458"/>
            <a:ext cx="9084239" cy="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9700" algn="l"/>
                <a:tab pos="45720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/>
            <a:r>
              <a:rPr lang="fr-FR" altLang="fr-FR" sz="1764" b="1" dirty="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EXTRAIT DU FORMULAIRE DE SAISIE QGIS D’UN LINEAIRE DE PLANTATION</a:t>
            </a:r>
            <a:endParaRPr lang="fr-FR" altLang="fr-FR" sz="1764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F4DCEDC-588D-2228-4768-53F3D5F8D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80"/>
          <a:stretch/>
        </p:blipFill>
        <p:spPr>
          <a:xfrm>
            <a:off x="1495645" y="1104737"/>
            <a:ext cx="7807327" cy="57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3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57">
            <a:extLst>
              <a:ext uri="{FF2B5EF4-FFF2-40B4-BE49-F238E27FC236}">
                <a16:creationId xmlns:a16="http://schemas.microsoft.com/office/drawing/2014/main" id="{641EF66F-770F-0E48-A1DB-9EFB90F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59" y="6819601"/>
            <a:ext cx="10702472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Un outil qui accompagne les techniciens tout au long des projets de plantation</a:t>
            </a:r>
          </a:p>
          <a:p>
            <a:pPr eaLnBrk="1"/>
            <a:endParaRPr lang="fr-FR" altLang="fr-FR" sz="226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2" name="Rectangle 62">
            <a:extLst>
              <a:ext uri="{FF2B5EF4-FFF2-40B4-BE49-F238E27FC236}">
                <a16:creationId xmlns:a16="http://schemas.microsoft.com/office/drawing/2014/main" id="{1B280303-9F7F-734E-9869-CA9D5D6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5"/>
            <a:ext cx="10691813" cy="740074"/>
          </a:xfrm>
          <a:prstGeom prst="rect">
            <a:avLst/>
          </a:prstGeom>
          <a:solidFill>
            <a:srgbClr val="3C96AB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8775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9363" algn="l"/>
                <a:tab pos="2879725" algn="l"/>
                <a:tab pos="3238500" algn="l"/>
                <a:tab pos="3598863" algn="l"/>
                <a:tab pos="3959225" algn="l"/>
                <a:tab pos="43195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L’OUTIL PLANTATION: </a:t>
            </a:r>
          </a:p>
          <a:p>
            <a:pPr eaLnBrk="1"/>
            <a:r>
              <a:rPr lang="fr-FR" altLang="fr-FR" sz="2263" b="1" dirty="0">
                <a:latin typeface="Source Sans Pro" panose="020B0503030403020204" pitchFamily="34" charset="0"/>
                <a:ea typeface="Calibri" panose="020F0502020204030204" pitchFamily="34" charset="0"/>
                <a:cs typeface="Source Sans Pro" panose="020B0503030403020204" pitchFamily="34" charset="0"/>
              </a:rPr>
              <a:t>COMMENT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E53D07-BFF3-E7A4-B90E-2D86C464CC6A}"/>
              </a:ext>
            </a:extLst>
          </p:cNvPr>
          <p:cNvSpPr txBox="1"/>
          <p:nvPr/>
        </p:nvSpPr>
        <p:spPr>
          <a:xfrm>
            <a:off x="4186991" y="1465641"/>
            <a:ext cx="562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Possibilité de modifier les tracés ainsi que les attributs pour chaque linéaire de haie au cours des différentes phases d’un projet et de son suivi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94A16A2-F4BB-E673-AAFF-71E6E2DA1CE5}"/>
              </a:ext>
            </a:extLst>
          </p:cNvPr>
          <p:cNvGrpSpPr/>
          <p:nvPr/>
        </p:nvGrpSpPr>
        <p:grpSpPr>
          <a:xfrm>
            <a:off x="931287" y="2735074"/>
            <a:ext cx="2133395" cy="2771665"/>
            <a:chOff x="610452" y="2044005"/>
            <a:chExt cx="2432735" cy="316056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21BFAE3-5B2C-21CE-2440-CE39ABC14FF6}"/>
                </a:ext>
              </a:extLst>
            </p:cNvPr>
            <p:cNvGrpSpPr/>
            <p:nvPr/>
          </p:nvGrpSpPr>
          <p:grpSpPr>
            <a:xfrm>
              <a:off x="610452" y="2044005"/>
              <a:ext cx="2432735" cy="2084800"/>
              <a:chOff x="1166945" y="1256803"/>
              <a:chExt cx="2432735" cy="8172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D99B08-B1B0-FA28-331E-9F1619E923CE}"/>
                  </a:ext>
                </a:extLst>
              </p:cNvPr>
              <p:cNvSpPr/>
              <p:nvPr/>
            </p:nvSpPr>
            <p:spPr>
              <a:xfrm>
                <a:off x="1166945" y="1256803"/>
                <a:ext cx="2432735" cy="168515"/>
              </a:xfrm>
              <a:prstGeom prst="rect">
                <a:avLst/>
              </a:prstGeom>
              <a:solidFill>
                <a:srgbClr val="3C9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800" b="1" dirty="0"/>
                  <a:t>Projet théorique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159D5-ADDA-A7AC-B553-60B3EB735D8B}"/>
                  </a:ext>
                </a:extLst>
              </p:cNvPr>
              <p:cNvSpPr/>
              <p:nvPr/>
            </p:nvSpPr>
            <p:spPr>
              <a:xfrm>
                <a:off x="1166946" y="1425318"/>
                <a:ext cx="2432734" cy="648725"/>
              </a:xfrm>
              <a:prstGeom prst="rect">
                <a:avLst/>
              </a:prstGeom>
              <a:solidFill>
                <a:srgbClr val="B6D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Projet de plantation « souhaitable »</a:t>
                </a:r>
              </a:p>
              <a:p>
                <a:pPr algn="ctr"/>
                <a:endParaRPr lang="fr-FR" sz="1228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Propositions et échanges avec l’exploitant</a:t>
                </a:r>
              </a:p>
              <a:p>
                <a:pPr algn="ctr"/>
                <a:endParaRPr lang="fr-FR" sz="1228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Reprise du PGDH si existant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1C6E-3011-7F8C-C418-69A8859F442D}"/>
                </a:ext>
              </a:extLst>
            </p:cNvPr>
            <p:cNvSpPr/>
            <p:nvPr/>
          </p:nvSpPr>
          <p:spPr>
            <a:xfrm>
              <a:off x="610452" y="4128805"/>
              <a:ext cx="2432734" cy="1075762"/>
            </a:xfrm>
            <a:prstGeom prst="rect">
              <a:avLst/>
            </a:prstGeom>
            <a:solidFill>
              <a:srgbClr val="74BD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65" dirty="0"/>
                <a:t>Statut des linéaires :</a:t>
              </a:r>
            </a:p>
            <a:p>
              <a:pPr algn="ctr"/>
              <a:r>
                <a:rPr lang="fr-FR" sz="965" dirty="0"/>
                <a:t>« souhaitable »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6EDDF67-99A5-5E56-40C8-0ADFEF5018F1}"/>
              </a:ext>
            </a:extLst>
          </p:cNvPr>
          <p:cNvGrpSpPr/>
          <p:nvPr/>
        </p:nvGrpSpPr>
        <p:grpSpPr>
          <a:xfrm>
            <a:off x="4354865" y="2735074"/>
            <a:ext cx="2133395" cy="2771666"/>
            <a:chOff x="4514398" y="2044005"/>
            <a:chExt cx="2432735" cy="3160563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63D7DA9F-4921-5EF2-9B0A-E1ABBE986FC2}"/>
                </a:ext>
              </a:extLst>
            </p:cNvPr>
            <p:cNvGrpSpPr/>
            <p:nvPr/>
          </p:nvGrpSpPr>
          <p:grpSpPr>
            <a:xfrm>
              <a:off x="4514398" y="2044005"/>
              <a:ext cx="2432735" cy="2084800"/>
              <a:chOff x="1166945" y="1256803"/>
              <a:chExt cx="2432735" cy="81724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5EC960-9350-3565-4527-AA9103C507E6}"/>
                  </a:ext>
                </a:extLst>
              </p:cNvPr>
              <p:cNvSpPr/>
              <p:nvPr/>
            </p:nvSpPr>
            <p:spPr>
              <a:xfrm>
                <a:off x="1166945" y="1256803"/>
                <a:ext cx="2432735" cy="168515"/>
              </a:xfrm>
              <a:prstGeom prst="rect">
                <a:avLst/>
              </a:prstGeom>
              <a:solidFill>
                <a:srgbClr val="3C9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800" b="1" dirty="0"/>
                  <a:t>Projet engagé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8B133F2-BEBA-449A-40F7-E1CDF40CBE7A}"/>
                  </a:ext>
                </a:extLst>
              </p:cNvPr>
              <p:cNvSpPr/>
              <p:nvPr/>
            </p:nvSpPr>
            <p:spPr>
              <a:xfrm>
                <a:off x="1166946" y="1425318"/>
                <a:ext cx="2432734" cy="648725"/>
              </a:xfrm>
              <a:prstGeom prst="rect">
                <a:avLst/>
              </a:prstGeom>
              <a:solidFill>
                <a:srgbClr val="B6D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Projet de plantation « engagé »</a:t>
                </a:r>
              </a:p>
              <a:p>
                <a:pPr algn="ctr"/>
                <a:endParaRPr lang="fr-FR" sz="1228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L’exploitant accepte le projet et s’engage à faire les travaux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F5418B-A619-3761-6805-74BD92F2219B}"/>
                </a:ext>
              </a:extLst>
            </p:cNvPr>
            <p:cNvSpPr/>
            <p:nvPr/>
          </p:nvSpPr>
          <p:spPr>
            <a:xfrm>
              <a:off x="4514398" y="4128806"/>
              <a:ext cx="2432734" cy="1075762"/>
            </a:xfrm>
            <a:prstGeom prst="rect">
              <a:avLst/>
            </a:prstGeom>
            <a:solidFill>
              <a:srgbClr val="74BD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65" dirty="0"/>
                <a:t>Statut des linéaires :</a:t>
              </a:r>
            </a:p>
            <a:p>
              <a:pPr algn="ctr"/>
              <a:r>
                <a:rPr lang="fr-FR" sz="965" dirty="0"/>
                <a:t>« engagé » (pour la saison en cours)</a:t>
              </a:r>
            </a:p>
            <a:p>
              <a:pPr algn="ctr"/>
              <a:r>
                <a:rPr lang="fr-FR" sz="965" dirty="0"/>
                <a:t>« annulé »</a:t>
              </a:r>
            </a:p>
            <a:p>
              <a:pPr algn="ctr"/>
              <a:r>
                <a:rPr lang="fr-FR" sz="965" dirty="0"/>
                <a:t>« souhaitable »</a:t>
              </a:r>
            </a:p>
            <a:p>
              <a:pPr algn="ctr"/>
              <a:r>
                <a:rPr lang="fr-FR" sz="965" dirty="0"/>
                <a:t>«  acquis » (avec dates pour périodes de plantation)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5CC49EA-7552-6ABD-92EC-445F6EBA94D6}"/>
              </a:ext>
            </a:extLst>
          </p:cNvPr>
          <p:cNvGrpSpPr/>
          <p:nvPr/>
        </p:nvGrpSpPr>
        <p:grpSpPr>
          <a:xfrm>
            <a:off x="7778442" y="2735074"/>
            <a:ext cx="2133395" cy="2771664"/>
            <a:chOff x="8418343" y="2044005"/>
            <a:chExt cx="2432736" cy="3160561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CD0C6B3-326C-81B5-A315-EF8321364685}"/>
                </a:ext>
              </a:extLst>
            </p:cNvPr>
            <p:cNvGrpSpPr/>
            <p:nvPr/>
          </p:nvGrpSpPr>
          <p:grpSpPr>
            <a:xfrm>
              <a:off x="8418344" y="2044005"/>
              <a:ext cx="2432735" cy="2084800"/>
              <a:chOff x="1166945" y="1256803"/>
              <a:chExt cx="2432735" cy="81724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8B54F6-725A-5756-4687-A85F2EDE52D9}"/>
                  </a:ext>
                </a:extLst>
              </p:cNvPr>
              <p:cNvSpPr/>
              <p:nvPr/>
            </p:nvSpPr>
            <p:spPr>
              <a:xfrm>
                <a:off x="1166945" y="1256803"/>
                <a:ext cx="2432735" cy="168515"/>
              </a:xfrm>
              <a:prstGeom prst="rect">
                <a:avLst/>
              </a:prstGeom>
              <a:solidFill>
                <a:srgbClr val="3C96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800" b="1" dirty="0"/>
                  <a:t>Projet réalisé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36938C-6EAF-1CBE-6047-A72509B228BC}"/>
                  </a:ext>
                </a:extLst>
              </p:cNvPr>
              <p:cNvSpPr/>
              <p:nvPr/>
            </p:nvSpPr>
            <p:spPr>
              <a:xfrm>
                <a:off x="1166946" y="1425318"/>
                <a:ext cx="2432734" cy="648725"/>
              </a:xfrm>
              <a:prstGeom prst="rect">
                <a:avLst/>
              </a:prstGeom>
              <a:solidFill>
                <a:srgbClr val="B6D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Projet de plantation « réalisé »</a:t>
                </a:r>
              </a:p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L’opérateur confirme les travaux qu’il a réalisé</a:t>
                </a:r>
              </a:p>
              <a:p>
                <a:pPr algn="ctr"/>
                <a:endParaRPr lang="fr-FR" sz="1228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228" dirty="0">
                    <a:solidFill>
                      <a:schemeClr val="bg2">
                        <a:lumMod val="25000"/>
                      </a:schemeClr>
                    </a:solidFill>
                  </a:rPr>
                  <a:t>Peut être différent du projet « engagé »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38936B-0B58-2B67-01EF-05CA820CF786}"/>
                </a:ext>
              </a:extLst>
            </p:cNvPr>
            <p:cNvSpPr/>
            <p:nvPr/>
          </p:nvSpPr>
          <p:spPr>
            <a:xfrm>
              <a:off x="8418343" y="4128805"/>
              <a:ext cx="2432734" cy="1075761"/>
            </a:xfrm>
            <a:prstGeom prst="rect">
              <a:avLst/>
            </a:prstGeom>
            <a:solidFill>
              <a:srgbClr val="74BD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65" dirty="0"/>
                <a:t>Statut des linéaires :</a:t>
              </a:r>
            </a:p>
            <a:p>
              <a:pPr algn="ctr"/>
              <a:r>
                <a:rPr lang="fr-FR" sz="965" dirty="0"/>
                <a:t>« annulé »</a:t>
              </a:r>
            </a:p>
            <a:p>
              <a:pPr algn="ctr"/>
              <a:r>
                <a:rPr lang="fr-FR" sz="965" dirty="0"/>
                <a:t>« réalisé » + date de plantation</a:t>
              </a:r>
            </a:p>
            <a:p>
              <a:pPr algn="ctr"/>
              <a:r>
                <a:rPr lang="fr-FR" sz="965" dirty="0"/>
                <a:t>« souhaitable »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6BFF287-6E21-1E2B-46A1-1CF7FF4D2055}"/>
              </a:ext>
            </a:extLst>
          </p:cNvPr>
          <p:cNvSpPr/>
          <p:nvPr/>
        </p:nvSpPr>
        <p:spPr>
          <a:xfrm>
            <a:off x="4354865" y="5814310"/>
            <a:ext cx="2133394" cy="94339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Cartes</a:t>
            </a:r>
          </a:p>
          <a:p>
            <a:pPr algn="ctr"/>
            <a:r>
              <a:rPr lang="fr-FR" sz="122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Reporting</a:t>
            </a:r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(demandes de subvention, etc.)</a:t>
            </a:r>
          </a:p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Extractions (devis, bons de commande)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21394159-CEF1-CCFC-6D41-17C74C7F3BF8}"/>
              </a:ext>
            </a:extLst>
          </p:cNvPr>
          <p:cNvSpPr/>
          <p:nvPr/>
        </p:nvSpPr>
        <p:spPr>
          <a:xfrm>
            <a:off x="7778441" y="5814310"/>
            <a:ext cx="2133394" cy="94339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Cartes</a:t>
            </a:r>
          </a:p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Factures</a:t>
            </a:r>
          </a:p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F788EC8-F254-BE74-BB0D-6EB78EAE9668}"/>
              </a:ext>
            </a:extLst>
          </p:cNvPr>
          <p:cNvSpPr/>
          <p:nvPr/>
        </p:nvSpPr>
        <p:spPr>
          <a:xfrm>
            <a:off x="931287" y="5814310"/>
            <a:ext cx="2133394" cy="94339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Cartes</a:t>
            </a:r>
            <a:b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2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Estimations des coûts suivant un barème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E7569E84-2DE7-11BB-EF67-E3881CC45694}"/>
              </a:ext>
            </a:extLst>
          </p:cNvPr>
          <p:cNvCxnSpPr>
            <a:cxnSpLocks/>
            <a:stCxn id="13" idx="2"/>
            <a:endCxn id="38" idx="0"/>
          </p:cNvCxnSpPr>
          <p:nvPr/>
        </p:nvCxnSpPr>
        <p:spPr>
          <a:xfrm>
            <a:off x="1997984" y="5506739"/>
            <a:ext cx="0" cy="307571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29D682D-F71C-D940-0C31-FAD63E8257F5}"/>
              </a:ext>
            </a:extLst>
          </p:cNvPr>
          <p:cNvCxnSpPr>
            <a:cxnSpLocks/>
          </p:cNvCxnSpPr>
          <p:nvPr/>
        </p:nvCxnSpPr>
        <p:spPr>
          <a:xfrm>
            <a:off x="5430621" y="5506738"/>
            <a:ext cx="0" cy="30757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BEF11C2-C4F7-6415-62EB-B8025A856140}"/>
              </a:ext>
            </a:extLst>
          </p:cNvPr>
          <p:cNvCxnSpPr>
            <a:cxnSpLocks/>
          </p:cNvCxnSpPr>
          <p:nvPr/>
        </p:nvCxnSpPr>
        <p:spPr>
          <a:xfrm>
            <a:off x="8845138" y="5506738"/>
            <a:ext cx="0" cy="30757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904E5C73-08BF-D73A-8478-B6281B520AFB}"/>
              </a:ext>
            </a:extLst>
          </p:cNvPr>
          <p:cNvSpPr/>
          <p:nvPr/>
        </p:nvSpPr>
        <p:spPr>
          <a:xfrm>
            <a:off x="3064681" y="3886489"/>
            <a:ext cx="1290184" cy="2910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E797D2AE-23A9-4A3F-F8F5-1E5D7E01EB24}"/>
              </a:ext>
            </a:extLst>
          </p:cNvPr>
          <p:cNvSpPr/>
          <p:nvPr/>
        </p:nvSpPr>
        <p:spPr>
          <a:xfrm>
            <a:off x="6488258" y="3891977"/>
            <a:ext cx="1290184" cy="2910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4" name="Flèche droite rayée 36">
            <a:extLst>
              <a:ext uri="{FF2B5EF4-FFF2-40B4-BE49-F238E27FC236}">
                <a16:creationId xmlns:a16="http://schemas.microsoft.com/office/drawing/2014/main" id="{94D21713-C4B7-5FD0-7198-101363D03A39}"/>
              </a:ext>
            </a:extLst>
          </p:cNvPr>
          <p:cNvSpPr/>
          <p:nvPr/>
        </p:nvSpPr>
        <p:spPr>
          <a:xfrm>
            <a:off x="1247029" y="873303"/>
            <a:ext cx="399173" cy="376814"/>
          </a:xfrm>
          <a:prstGeom prst="stripedRightArrow">
            <a:avLst/>
          </a:prstGeom>
          <a:solidFill>
            <a:srgbClr val="124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270" tIns="28635" rIns="57270" bIns="28635" rtlCol="0" anchor="ctr"/>
          <a:lstStyle/>
          <a:p>
            <a:pPr algn="ctr"/>
            <a:endParaRPr lang="fr-FR" sz="1128">
              <a:solidFill>
                <a:srgbClr val="12483D"/>
              </a:solidFill>
            </a:endParaRPr>
          </a:p>
        </p:txBody>
      </p:sp>
      <p:pic>
        <p:nvPicPr>
          <p:cNvPr id="45" name="Image 44" descr="Capture d’écran 2019-07-08 à 13.02.26.png">
            <a:extLst>
              <a:ext uri="{FF2B5EF4-FFF2-40B4-BE49-F238E27FC236}">
                <a16:creationId xmlns:a16="http://schemas.microsoft.com/office/drawing/2014/main" id="{5E978C3A-1C53-AFF9-C714-F785F505F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r="7137" b="6253"/>
          <a:stretch/>
        </p:blipFill>
        <p:spPr>
          <a:xfrm>
            <a:off x="1733460" y="764813"/>
            <a:ext cx="664867" cy="52568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99448BA-9FED-A75D-FC3A-2D8BCD9D5E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7"/>
          <a:stretch/>
        </p:blipFill>
        <p:spPr>
          <a:xfrm>
            <a:off x="80210" y="1446878"/>
            <a:ext cx="1522523" cy="1218570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28311D19-CFF1-2B06-5082-FD56E3225B9B}"/>
              </a:ext>
            </a:extLst>
          </p:cNvPr>
          <p:cNvGrpSpPr/>
          <p:nvPr/>
        </p:nvGrpSpPr>
        <p:grpSpPr>
          <a:xfrm>
            <a:off x="1758384" y="1608344"/>
            <a:ext cx="727200" cy="518867"/>
            <a:chOff x="5477435" y="1511861"/>
            <a:chExt cx="829235" cy="591670"/>
          </a:xfrm>
        </p:grpSpPr>
        <p:sp>
          <p:nvSpPr>
            <p:cNvPr id="48" name="Cylindre 47">
              <a:extLst>
                <a:ext uri="{FF2B5EF4-FFF2-40B4-BE49-F238E27FC236}">
                  <a16:creationId xmlns:a16="http://schemas.microsoft.com/office/drawing/2014/main" id="{C620BCB0-B082-F020-789C-0CAD1B99D1FD}"/>
                </a:ext>
              </a:extLst>
            </p:cNvPr>
            <p:cNvSpPr/>
            <p:nvPr/>
          </p:nvSpPr>
          <p:spPr>
            <a:xfrm>
              <a:off x="5555876" y="1511861"/>
              <a:ext cx="672354" cy="5916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93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ACE5F34-0728-681A-2788-4E0AA8416B60}"/>
                </a:ext>
              </a:extLst>
            </p:cNvPr>
            <p:cNvSpPr txBox="1"/>
            <p:nvPr/>
          </p:nvSpPr>
          <p:spPr>
            <a:xfrm>
              <a:off x="5477435" y="1722983"/>
              <a:ext cx="829235" cy="28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2" dirty="0"/>
                <a:t>BD PGDH</a:t>
              </a:r>
            </a:p>
          </p:txBody>
        </p:sp>
      </p:grpSp>
      <p:cxnSp>
        <p:nvCxnSpPr>
          <p:cNvPr id="50" name="Connecteur en arc 43">
            <a:extLst>
              <a:ext uri="{FF2B5EF4-FFF2-40B4-BE49-F238E27FC236}">
                <a16:creationId xmlns:a16="http://schemas.microsoft.com/office/drawing/2014/main" id="{9799896B-0839-ABFC-BF30-F301E406BF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89917" y="1894515"/>
            <a:ext cx="420610" cy="367135"/>
          </a:xfrm>
          <a:prstGeom prst="curvedConnector3">
            <a:avLst>
              <a:gd name="adj1" fmla="val 50000"/>
            </a:avLst>
          </a:prstGeom>
          <a:ln w="19050">
            <a:solidFill>
              <a:srgbClr val="FF4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7A33D20-FB1A-B056-6937-C55F3BCAEA53}"/>
              </a:ext>
            </a:extLst>
          </p:cNvPr>
          <p:cNvGrpSpPr/>
          <p:nvPr/>
        </p:nvGrpSpPr>
        <p:grpSpPr>
          <a:xfrm>
            <a:off x="2983649" y="2049644"/>
            <a:ext cx="792059" cy="530148"/>
            <a:chOff x="5104279" y="4609621"/>
            <a:chExt cx="903194" cy="604534"/>
          </a:xfrm>
        </p:grpSpPr>
        <p:sp>
          <p:nvSpPr>
            <p:cNvPr id="52" name="Cylindre 51">
              <a:extLst>
                <a:ext uri="{FF2B5EF4-FFF2-40B4-BE49-F238E27FC236}">
                  <a16:creationId xmlns:a16="http://schemas.microsoft.com/office/drawing/2014/main" id="{D0A1E375-1E7B-A012-469E-2EE8AE96AD10}"/>
                </a:ext>
              </a:extLst>
            </p:cNvPr>
            <p:cNvSpPr/>
            <p:nvPr/>
          </p:nvSpPr>
          <p:spPr>
            <a:xfrm>
              <a:off x="5210734" y="4609621"/>
              <a:ext cx="672354" cy="591670"/>
            </a:xfrm>
            <a:prstGeom prst="can">
              <a:avLst/>
            </a:prstGeom>
            <a:solidFill>
              <a:srgbClr val="B6D5D6"/>
            </a:solidFill>
            <a:ln>
              <a:solidFill>
                <a:srgbClr val="74BD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93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818ADBD-7EDA-49A2-4D60-63F49C118BCF}"/>
                </a:ext>
              </a:extLst>
            </p:cNvPr>
            <p:cNvSpPr txBox="1"/>
            <p:nvPr/>
          </p:nvSpPr>
          <p:spPr>
            <a:xfrm>
              <a:off x="5104279" y="4739626"/>
              <a:ext cx="903194" cy="474529"/>
            </a:xfrm>
            <a:prstGeom prst="rect">
              <a:avLst/>
            </a:prstGeom>
            <a:noFill/>
            <a:ln>
              <a:solidFill>
                <a:srgbClr val="74BDC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2" dirty="0"/>
                <a:t>BD plantation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1E87642C-9B94-A287-7954-7418C185119E}"/>
              </a:ext>
            </a:extLst>
          </p:cNvPr>
          <p:cNvSpPr txBox="1"/>
          <p:nvPr/>
        </p:nvSpPr>
        <p:spPr>
          <a:xfrm>
            <a:off x="0" y="948942"/>
            <a:ext cx="1279163" cy="202356"/>
          </a:xfrm>
          <a:prstGeom prst="rect">
            <a:avLst/>
          </a:prstGeom>
          <a:noFill/>
        </p:spPr>
        <p:txBody>
          <a:bodyPr wrap="square" lIns="57270" tIns="28635" rIns="57270" bIns="28635" rtlCol="0">
            <a:spAutoFit/>
          </a:bodyPr>
          <a:lstStyle/>
          <a:p>
            <a:pPr algn="ctr"/>
            <a:r>
              <a:rPr lang="fr-FR" sz="939" b="1" dirty="0">
                <a:solidFill>
                  <a:srgbClr val="12483D"/>
                </a:solidFill>
              </a:rPr>
              <a:t>Utilisateur technicien</a:t>
            </a:r>
          </a:p>
        </p:txBody>
      </p:sp>
    </p:spTree>
    <p:extLst>
      <p:ext uri="{BB962C8B-B14F-4D97-AF65-F5344CB8AC3E}">
        <p14:creationId xmlns:p14="http://schemas.microsoft.com/office/powerpoint/2010/main" val="4154545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F2F519D48ED499CE6ACF9774B650E" ma:contentTypeVersion="21" ma:contentTypeDescription="Crée un document." ma:contentTypeScope="" ma:versionID="f31f53c3d48048c5d87a1d4dd748ce57">
  <xsd:schema xmlns:xsd="http://www.w3.org/2001/XMLSchema" xmlns:xs="http://www.w3.org/2001/XMLSchema" xmlns:p="http://schemas.microsoft.com/office/2006/metadata/properties" xmlns:ns2="3daa46ea-af3d-4001-8e3b-331e22b52c8a" xmlns:ns3="85a5d83a-ca5f-4e82-a15a-e7137a362387" targetNamespace="http://schemas.microsoft.com/office/2006/metadata/properties" ma:root="true" ma:fieldsID="b5da9560265eba4d61f1aa381df910e7" ns2:_="" ns3:_="">
    <xsd:import namespace="3daa46ea-af3d-4001-8e3b-331e22b52c8a"/>
    <xsd:import namespace="85a5d83a-ca5f-4e82-a15a-e7137a362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46ea-af3d-4001-8e3b-331e22b52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adea0c76-54e0-44b6-9368-bd29acc10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État de validation" ma:internalName="_x00c9_tat_x0020_de_x0020_validation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5d83a-ca5f-4e82-a15a-e7137a362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8fa5530-da48-464e-9601-01b68a528422}" ma:internalName="TaxCatchAll" ma:showField="CatchAllData" ma:web="85a5d83a-ca5f-4e82-a15a-e7137a362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aa46ea-af3d-4001-8e3b-331e22b52c8a">
      <Terms xmlns="http://schemas.microsoft.com/office/infopath/2007/PartnerControls"/>
    </lcf76f155ced4ddcb4097134ff3c332f>
    <TaxCatchAll xmlns="85a5d83a-ca5f-4e82-a15a-e7137a362387" xsi:nil="true"/>
    <_Flow_SignoffStatus xmlns="3daa46ea-af3d-4001-8e3b-331e22b52c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F40BD-BFF4-4E36-8F21-1D35CCDF3355}"/>
</file>

<file path=customXml/itemProps2.xml><?xml version="1.0" encoding="utf-8"?>
<ds:datastoreItem xmlns:ds="http://schemas.openxmlformats.org/officeDocument/2006/customXml" ds:itemID="{A334A5F2-EB99-4108-99A1-274CC99AA65E}">
  <ds:schemaRefs>
    <ds:schemaRef ds:uri="http://schemas.microsoft.com/office/2006/metadata/properties"/>
    <ds:schemaRef ds:uri="3daa46ea-af3d-4001-8e3b-331e22b52c8a"/>
    <ds:schemaRef ds:uri="http://www.w3.org/XML/1998/namespace"/>
    <ds:schemaRef ds:uri="85a5d83a-ca5f-4e82-a15a-e7137a36238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637C10-317E-4D33-A6EA-E47B108129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1212</Words>
  <Application>Microsoft Office PowerPoint</Application>
  <PresentationFormat>Personnalisé</PresentationFormat>
  <Paragraphs>203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SourceSansPro</vt:lpstr>
      <vt:lpstr>Symbol</vt:lpstr>
      <vt:lpstr>Times New Roman</vt:lpstr>
      <vt:lpstr>Thème Office</vt:lpstr>
      <vt:lpstr>PRESENTATION PLÉNIÈRE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Lauranne Pille</cp:lastModifiedBy>
  <cp:revision>368</cp:revision>
  <dcterms:created xsi:type="dcterms:W3CDTF">2020-02-26T10:24:10Z</dcterms:created>
  <dcterms:modified xsi:type="dcterms:W3CDTF">2023-06-05T15:40:13Z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400.000000000000</vt:lpwstr>
  </property>
  <property fmtid="{D5CDD505-2E9C-101B-9397-08002B2CF9AE}" pid="3" name="ContentTypeId">
    <vt:lpwstr>0x0101003A7F2F519D48ED499CE6ACF9774B650E</vt:lpwstr>
  </property>
  <property fmtid="{D5CDD505-2E9C-101B-9397-08002B2CF9AE}" pid="4" name="MediaServiceImageTags">
    <vt:lpwstr/>
  </property>
</Properties>
</file>