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655" r:id="rId2"/>
    <p:sldId id="745" r:id="rId3"/>
    <p:sldId id="640" r:id="rId4"/>
    <p:sldId id="746" r:id="rId5"/>
    <p:sldId id="747" r:id="rId6"/>
    <p:sldId id="748" r:id="rId7"/>
    <p:sldId id="722" r:id="rId8"/>
    <p:sldId id="735" r:id="rId9"/>
    <p:sldId id="714" r:id="rId10"/>
    <p:sldId id="715" r:id="rId11"/>
    <p:sldId id="676" r:id="rId12"/>
    <p:sldId id="710" r:id="rId13"/>
    <p:sldId id="744" r:id="rId14"/>
    <p:sldId id="712" r:id="rId15"/>
    <p:sldId id="713" r:id="rId16"/>
    <p:sldId id="711" r:id="rId17"/>
    <p:sldId id="731" r:id="rId18"/>
    <p:sldId id="741" r:id="rId19"/>
    <p:sldId id="742" r:id="rId20"/>
    <p:sldId id="749" r:id="rId21"/>
    <p:sldId id="733" r:id="rId22"/>
    <p:sldId id="738" r:id="rId23"/>
    <p:sldId id="736" r:id="rId24"/>
    <p:sldId id="726" r:id="rId25"/>
    <p:sldId id="727" r:id="rId26"/>
    <p:sldId id="728" r:id="rId27"/>
    <p:sldId id="730" r:id="rId28"/>
    <p:sldId id="750" r:id="rId29"/>
    <p:sldId id="751" r:id="rId30"/>
    <p:sldId id="739" r:id="rId31"/>
    <p:sldId id="705" r:id="rId32"/>
    <p:sldId id="398" r:id="rId33"/>
    <p:sldId id="702" r:id="rId34"/>
    <p:sldId id="703" r:id="rId35"/>
  </p:sldIdLst>
  <p:sldSz cx="10691813" cy="7559675"/>
  <p:notesSz cx="6858000" cy="9144000"/>
  <p:defaultTextStyle>
    <a:defPPr>
      <a:defRPr lang="fr-FR"/>
    </a:defPPr>
    <a:lvl1pPr marL="0" algn="l" defTabSz="1042651" rtl="0" eaLnBrk="1" latinLnBrk="0" hangingPunct="1">
      <a:defRPr sz="2053" kern="1200">
        <a:solidFill>
          <a:schemeClr val="tx1"/>
        </a:solidFill>
        <a:latin typeface="+mn-lt"/>
        <a:ea typeface="+mn-ea"/>
        <a:cs typeface="+mn-cs"/>
      </a:defRPr>
    </a:lvl1pPr>
    <a:lvl2pPr marL="521325" algn="l" defTabSz="1042651" rtl="0" eaLnBrk="1" latinLnBrk="0" hangingPunct="1">
      <a:defRPr sz="2053" kern="1200">
        <a:solidFill>
          <a:schemeClr val="tx1"/>
        </a:solidFill>
        <a:latin typeface="+mn-lt"/>
        <a:ea typeface="+mn-ea"/>
        <a:cs typeface="+mn-cs"/>
      </a:defRPr>
    </a:lvl2pPr>
    <a:lvl3pPr marL="1042651" algn="l" defTabSz="1042651" rtl="0" eaLnBrk="1" latinLnBrk="0" hangingPunct="1">
      <a:defRPr sz="2053" kern="1200">
        <a:solidFill>
          <a:schemeClr val="tx1"/>
        </a:solidFill>
        <a:latin typeface="+mn-lt"/>
        <a:ea typeface="+mn-ea"/>
        <a:cs typeface="+mn-cs"/>
      </a:defRPr>
    </a:lvl3pPr>
    <a:lvl4pPr marL="1563977" algn="l" defTabSz="1042651" rtl="0" eaLnBrk="1" latinLnBrk="0" hangingPunct="1">
      <a:defRPr sz="2053" kern="1200">
        <a:solidFill>
          <a:schemeClr val="tx1"/>
        </a:solidFill>
        <a:latin typeface="+mn-lt"/>
        <a:ea typeface="+mn-ea"/>
        <a:cs typeface="+mn-cs"/>
      </a:defRPr>
    </a:lvl4pPr>
    <a:lvl5pPr marL="2085304" algn="l" defTabSz="1042651" rtl="0" eaLnBrk="1" latinLnBrk="0" hangingPunct="1">
      <a:defRPr sz="2053" kern="1200">
        <a:solidFill>
          <a:schemeClr val="tx1"/>
        </a:solidFill>
        <a:latin typeface="+mn-lt"/>
        <a:ea typeface="+mn-ea"/>
        <a:cs typeface="+mn-cs"/>
      </a:defRPr>
    </a:lvl5pPr>
    <a:lvl6pPr marL="2606629" algn="l" defTabSz="1042651" rtl="0" eaLnBrk="1" latinLnBrk="0" hangingPunct="1">
      <a:defRPr sz="2053" kern="1200">
        <a:solidFill>
          <a:schemeClr val="tx1"/>
        </a:solidFill>
        <a:latin typeface="+mn-lt"/>
        <a:ea typeface="+mn-ea"/>
        <a:cs typeface="+mn-cs"/>
      </a:defRPr>
    </a:lvl6pPr>
    <a:lvl7pPr marL="3127955" algn="l" defTabSz="1042651" rtl="0" eaLnBrk="1" latinLnBrk="0" hangingPunct="1">
      <a:defRPr sz="2053" kern="1200">
        <a:solidFill>
          <a:schemeClr val="tx1"/>
        </a:solidFill>
        <a:latin typeface="+mn-lt"/>
        <a:ea typeface="+mn-ea"/>
        <a:cs typeface="+mn-cs"/>
      </a:defRPr>
    </a:lvl7pPr>
    <a:lvl8pPr marL="3649280" algn="l" defTabSz="1042651" rtl="0" eaLnBrk="1" latinLnBrk="0" hangingPunct="1">
      <a:defRPr sz="2053" kern="1200">
        <a:solidFill>
          <a:schemeClr val="tx1"/>
        </a:solidFill>
        <a:latin typeface="+mn-lt"/>
        <a:ea typeface="+mn-ea"/>
        <a:cs typeface="+mn-cs"/>
      </a:defRPr>
    </a:lvl8pPr>
    <a:lvl9pPr marL="4170605" algn="l" defTabSz="1042651"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045"/>
    <a:srgbClr val="B6D5D6"/>
    <a:srgbClr val="009193"/>
    <a:srgbClr val="73FEFF"/>
    <a:srgbClr val="0C6911"/>
    <a:srgbClr val="D4C980"/>
    <a:srgbClr val="84B3DF"/>
    <a:srgbClr val="3BA039"/>
    <a:srgbClr val="D3ECD3"/>
    <a:srgbClr val="E5F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93875" autoAdjust="0"/>
  </p:normalViewPr>
  <p:slideViewPr>
    <p:cSldViewPr snapToGrid="0" snapToObjects="1">
      <p:cViewPr varScale="1">
        <p:scale>
          <a:sx n="123" d="100"/>
          <a:sy n="123" d="100"/>
        </p:scale>
        <p:origin x="2416" y="192"/>
      </p:cViewPr>
      <p:guideLst>
        <p:guide orient="horz" pos="2381"/>
        <p:guide pos="3367"/>
      </p:guideLst>
    </p:cSldViewPr>
  </p:slideViewPr>
  <p:outlineViewPr>
    <p:cViewPr>
      <p:scale>
        <a:sx n="33" d="100"/>
        <a:sy n="33" d="100"/>
      </p:scale>
      <p:origin x="0" y="157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A0275-FE5E-924C-BF4D-79448D00FB5A}" type="datetimeFigureOut">
              <a:rPr lang="fr-FR" smtClean="0"/>
              <a:t>04/12/2020</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B266E-19F8-4044-9CB1-F353053D2C1B}" type="slidenum">
              <a:rPr lang="fr-FR" smtClean="0"/>
              <a:t>‹N°›</a:t>
            </a:fld>
            <a:endParaRPr lang="fr-FR"/>
          </a:p>
        </p:txBody>
      </p:sp>
    </p:spTree>
    <p:extLst>
      <p:ext uri="{BB962C8B-B14F-4D97-AF65-F5344CB8AC3E}">
        <p14:creationId xmlns:p14="http://schemas.microsoft.com/office/powerpoint/2010/main" val="2962465039"/>
      </p:ext>
    </p:extLst>
  </p:cSld>
  <p:clrMap bg1="lt1" tx1="dk1" bg2="lt2" tx2="dk2" accent1="accent1" accent2="accent2" accent3="accent3" accent4="accent4" accent5="accent5" accent6="accent6" hlink="hlink" folHlink="folHlink"/>
  <p:notesStyle>
    <a:lvl1pPr marL="0" algn="l" defTabSz="1042651" rtl="0" eaLnBrk="1" latinLnBrk="0" hangingPunct="1">
      <a:defRPr sz="1369" kern="1200">
        <a:solidFill>
          <a:schemeClr val="tx1"/>
        </a:solidFill>
        <a:latin typeface="+mn-lt"/>
        <a:ea typeface="+mn-ea"/>
        <a:cs typeface="+mn-cs"/>
      </a:defRPr>
    </a:lvl1pPr>
    <a:lvl2pPr marL="521325" algn="l" defTabSz="1042651" rtl="0" eaLnBrk="1" latinLnBrk="0" hangingPunct="1">
      <a:defRPr sz="1369" kern="1200">
        <a:solidFill>
          <a:schemeClr val="tx1"/>
        </a:solidFill>
        <a:latin typeface="+mn-lt"/>
        <a:ea typeface="+mn-ea"/>
        <a:cs typeface="+mn-cs"/>
      </a:defRPr>
    </a:lvl2pPr>
    <a:lvl3pPr marL="1042651" algn="l" defTabSz="1042651" rtl="0" eaLnBrk="1" latinLnBrk="0" hangingPunct="1">
      <a:defRPr sz="1369" kern="1200">
        <a:solidFill>
          <a:schemeClr val="tx1"/>
        </a:solidFill>
        <a:latin typeface="+mn-lt"/>
        <a:ea typeface="+mn-ea"/>
        <a:cs typeface="+mn-cs"/>
      </a:defRPr>
    </a:lvl3pPr>
    <a:lvl4pPr marL="1563977" algn="l" defTabSz="1042651" rtl="0" eaLnBrk="1" latinLnBrk="0" hangingPunct="1">
      <a:defRPr sz="1369" kern="1200">
        <a:solidFill>
          <a:schemeClr val="tx1"/>
        </a:solidFill>
        <a:latin typeface="+mn-lt"/>
        <a:ea typeface="+mn-ea"/>
        <a:cs typeface="+mn-cs"/>
      </a:defRPr>
    </a:lvl4pPr>
    <a:lvl5pPr marL="2085304" algn="l" defTabSz="1042651" rtl="0" eaLnBrk="1" latinLnBrk="0" hangingPunct="1">
      <a:defRPr sz="1369" kern="1200">
        <a:solidFill>
          <a:schemeClr val="tx1"/>
        </a:solidFill>
        <a:latin typeface="+mn-lt"/>
        <a:ea typeface="+mn-ea"/>
        <a:cs typeface="+mn-cs"/>
      </a:defRPr>
    </a:lvl5pPr>
    <a:lvl6pPr marL="2606629" algn="l" defTabSz="1042651" rtl="0" eaLnBrk="1" latinLnBrk="0" hangingPunct="1">
      <a:defRPr sz="1369" kern="1200">
        <a:solidFill>
          <a:schemeClr val="tx1"/>
        </a:solidFill>
        <a:latin typeface="+mn-lt"/>
        <a:ea typeface="+mn-ea"/>
        <a:cs typeface="+mn-cs"/>
      </a:defRPr>
    </a:lvl6pPr>
    <a:lvl7pPr marL="3127955" algn="l" defTabSz="1042651" rtl="0" eaLnBrk="1" latinLnBrk="0" hangingPunct="1">
      <a:defRPr sz="1369" kern="1200">
        <a:solidFill>
          <a:schemeClr val="tx1"/>
        </a:solidFill>
        <a:latin typeface="+mn-lt"/>
        <a:ea typeface="+mn-ea"/>
        <a:cs typeface="+mn-cs"/>
      </a:defRPr>
    </a:lvl7pPr>
    <a:lvl8pPr marL="3649280" algn="l" defTabSz="1042651" rtl="0" eaLnBrk="1" latinLnBrk="0" hangingPunct="1">
      <a:defRPr sz="1369" kern="1200">
        <a:solidFill>
          <a:schemeClr val="tx1"/>
        </a:solidFill>
        <a:latin typeface="+mn-lt"/>
        <a:ea typeface="+mn-ea"/>
        <a:cs typeface="+mn-cs"/>
      </a:defRPr>
    </a:lvl8pPr>
    <a:lvl9pPr marL="4170605" algn="l" defTabSz="1042651"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1</a:t>
            </a:fld>
            <a:endParaRPr lang="fr-FR"/>
          </a:p>
        </p:txBody>
      </p:sp>
    </p:spTree>
    <p:extLst>
      <p:ext uri="{BB962C8B-B14F-4D97-AF65-F5344CB8AC3E}">
        <p14:creationId xmlns:p14="http://schemas.microsoft.com/office/powerpoint/2010/main" val="221377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10</a:t>
            </a:fld>
            <a:endParaRPr lang="fr-FR"/>
          </a:p>
        </p:txBody>
      </p:sp>
    </p:spTree>
    <p:extLst>
      <p:ext uri="{BB962C8B-B14F-4D97-AF65-F5344CB8AC3E}">
        <p14:creationId xmlns:p14="http://schemas.microsoft.com/office/powerpoint/2010/main" val="374155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11</a:t>
            </a:fld>
            <a:endParaRPr lang="fr-FR"/>
          </a:p>
        </p:txBody>
      </p:sp>
    </p:spTree>
    <p:extLst>
      <p:ext uri="{BB962C8B-B14F-4D97-AF65-F5344CB8AC3E}">
        <p14:creationId xmlns:p14="http://schemas.microsoft.com/office/powerpoint/2010/main" val="327571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12</a:t>
            </a:fld>
            <a:endParaRPr lang="fr-FR"/>
          </a:p>
        </p:txBody>
      </p:sp>
    </p:spTree>
    <p:extLst>
      <p:ext uri="{BB962C8B-B14F-4D97-AF65-F5344CB8AC3E}">
        <p14:creationId xmlns:p14="http://schemas.microsoft.com/office/powerpoint/2010/main" val="249151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13</a:t>
            </a:fld>
            <a:endParaRPr lang="fr-FR"/>
          </a:p>
        </p:txBody>
      </p:sp>
    </p:spTree>
    <p:extLst>
      <p:ext uri="{BB962C8B-B14F-4D97-AF65-F5344CB8AC3E}">
        <p14:creationId xmlns:p14="http://schemas.microsoft.com/office/powerpoint/2010/main" val="149052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14</a:t>
            </a:fld>
            <a:endParaRPr lang="fr-FR"/>
          </a:p>
        </p:txBody>
      </p:sp>
    </p:spTree>
    <p:extLst>
      <p:ext uri="{BB962C8B-B14F-4D97-AF65-F5344CB8AC3E}">
        <p14:creationId xmlns:p14="http://schemas.microsoft.com/office/powerpoint/2010/main" val="783897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15</a:t>
            </a:fld>
            <a:endParaRPr lang="fr-FR"/>
          </a:p>
        </p:txBody>
      </p:sp>
    </p:spTree>
    <p:extLst>
      <p:ext uri="{BB962C8B-B14F-4D97-AF65-F5344CB8AC3E}">
        <p14:creationId xmlns:p14="http://schemas.microsoft.com/office/powerpoint/2010/main" val="383835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16</a:t>
            </a:fld>
            <a:endParaRPr lang="fr-FR"/>
          </a:p>
        </p:txBody>
      </p:sp>
    </p:spTree>
    <p:extLst>
      <p:ext uri="{BB962C8B-B14F-4D97-AF65-F5344CB8AC3E}">
        <p14:creationId xmlns:p14="http://schemas.microsoft.com/office/powerpoint/2010/main" val="3992547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17</a:t>
            </a:fld>
            <a:endParaRPr lang="fr-FR"/>
          </a:p>
        </p:txBody>
      </p:sp>
    </p:spTree>
    <p:extLst>
      <p:ext uri="{BB962C8B-B14F-4D97-AF65-F5344CB8AC3E}">
        <p14:creationId xmlns:p14="http://schemas.microsoft.com/office/powerpoint/2010/main" val="207009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18</a:t>
            </a:fld>
            <a:endParaRPr lang="fr-FR"/>
          </a:p>
        </p:txBody>
      </p:sp>
    </p:spTree>
    <p:extLst>
      <p:ext uri="{BB962C8B-B14F-4D97-AF65-F5344CB8AC3E}">
        <p14:creationId xmlns:p14="http://schemas.microsoft.com/office/powerpoint/2010/main" val="1858687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19</a:t>
            </a:fld>
            <a:endParaRPr lang="fr-FR"/>
          </a:p>
        </p:txBody>
      </p:sp>
    </p:spTree>
    <p:extLst>
      <p:ext uri="{BB962C8B-B14F-4D97-AF65-F5344CB8AC3E}">
        <p14:creationId xmlns:p14="http://schemas.microsoft.com/office/powerpoint/2010/main" val="403054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r>
              <a:rPr lang="fr-FR" sz="1369" b="0" i="0" u="none" strike="noStrike" kern="1200" dirty="0">
                <a:solidFill>
                  <a:schemeClr val="tx1"/>
                </a:solidFill>
                <a:effectLst/>
                <a:latin typeface="+mn-lt"/>
                <a:ea typeface="+mn-ea"/>
                <a:cs typeface="+mn-cs"/>
              </a:rPr>
              <a:t>6 </a:t>
            </a:r>
            <a:r>
              <a:rPr lang="fr-FR" sz="1369" b="0" i="0" u="none" strike="noStrike" kern="1200" dirty="0" err="1">
                <a:solidFill>
                  <a:schemeClr val="tx1"/>
                </a:solidFill>
                <a:effectLst/>
                <a:latin typeface="+mn-lt"/>
                <a:ea typeface="+mn-ea"/>
                <a:cs typeface="+mn-cs"/>
              </a:rPr>
              <a:t>terriores</a:t>
            </a:r>
            <a:r>
              <a:rPr lang="fr-FR" sz="1369" b="0" i="0" u="none" strike="noStrike" kern="1200" dirty="0">
                <a:solidFill>
                  <a:schemeClr val="tx1"/>
                </a:solidFill>
                <a:effectLst/>
                <a:latin typeface="+mn-lt"/>
                <a:ea typeface="+mn-ea"/>
                <a:cs typeface="+mn-cs"/>
              </a:rPr>
              <a:t> PSE et porteurs de projet associés de RMC impliqués dans le GT PSE Haie :</a:t>
            </a:r>
            <a:br>
              <a:rPr lang="fr-FR" dirty="0"/>
            </a:br>
            <a:r>
              <a:rPr lang="fr-FR" sz="1369" b="0" i="0" u="none" strike="noStrike" kern="1200" dirty="0">
                <a:solidFill>
                  <a:schemeClr val="tx1"/>
                </a:solidFill>
                <a:effectLst/>
                <a:latin typeface="+mn-lt"/>
                <a:ea typeface="+mn-ea"/>
                <a:cs typeface="+mn-cs"/>
              </a:rPr>
              <a:t>- Chambre d’agriculture </a:t>
            </a:r>
            <a:r>
              <a:rPr lang="fr-FR" sz="1369" b="0" i="0" u="none" strike="noStrike" kern="1200" dirty="0" err="1">
                <a:solidFill>
                  <a:schemeClr val="tx1"/>
                </a:solidFill>
                <a:effectLst/>
                <a:latin typeface="+mn-lt"/>
                <a:ea typeface="+mn-ea"/>
                <a:cs typeface="+mn-cs"/>
              </a:rPr>
              <a:t>dee</a:t>
            </a:r>
            <a:r>
              <a:rPr lang="fr-FR" sz="1369" b="0" i="0" u="none" strike="noStrike" kern="1200" dirty="0">
                <a:solidFill>
                  <a:schemeClr val="tx1"/>
                </a:solidFill>
                <a:effectLst/>
                <a:latin typeface="+mn-lt"/>
                <a:ea typeface="+mn-ea"/>
                <a:cs typeface="+mn-cs"/>
              </a:rPr>
              <a:t> l’Isère, Fédération départementale du Doubs /Espace communautaire Lons Agglomération</a:t>
            </a:r>
            <a:br>
              <a:rPr lang="fr-FR" dirty="0"/>
            </a:br>
            <a:r>
              <a:rPr lang="fr-FR" sz="1369" b="0" i="0" u="none" strike="noStrike" kern="1200" dirty="0">
                <a:solidFill>
                  <a:schemeClr val="tx1"/>
                </a:solidFill>
                <a:effectLst/>
                <a:latin typeface="+mn-lt"/>
                <a:ea typeface="+mn-ea"/>
                <a:cs typeface="+mn-cs"/>
              </a:rPr>
              <a:t>- Communauté Urbaine Creusot Montceau / Syndicat Mixte de l'Eau Morvan Autunois </a:t>
            </a:r>
            <a:r>
              <a:rPr lang="fr-FR" sz="1369" b="0" i="0" u="none" strike="noStrike" kern="1200" dirty="0" err="1">
                <a:solidFill>
                  <a:schemeClr val="tx1"/>
                </a:solidFill>
                <a:effectLst/>
                <a:latin typeface="+mn-lt"/>
                <a:ea typeface="+mn-ea"/>
                <a:cs typeface="+mn-cs"/>
              </a:rPr>
              <a:t>Couchois</a:t>
            </a:r>
            <a:r>
              <a:rPr lang="fr-FR" sz="1369" b="0" i="0" u="none" strike="noStrike" kern="1200" dirty="0">
                <a:solidFill>
                  <a:schemeClr val="tx1"/>
                </a:solidFill>
                <a:effectLst/>
                <a:latin typeface="+mn-lt"/>
                <a:ea typeface="+mn-ea"/>
                <a:cs typeface="+mn-cs"/>
              </a:rPr>
              <a:t> (SMEMAC) / </a:t>
            </a:r>
            <a:r>
              <a:rPr lang="fr-FR" sz="1369" b="0" i="0" u="none" strike="noStrike" kern="1200" dirty="0" err="1">
                <a:solidFill>
                  <a:schemeClr val="tx1"/>
                </a:solidFill>
                <a:effectLst/>
                <a:latin typeface="+mn-lt"/>
                <a:ea typeface="+mn-ea"/>
                <a:cs typeface="+mn-cs"/>
              </a:rPr>
              <a:t>Solagro</a:t>
            </a:r>
            <a:br>
              <a:rPr lang="fr-FR" dirty="0"/>
            </a:br>
            <a:r>
              <a:rPr lang="fr-FR" sz="1369" b="0" i="0" u="none" strike="noStrike" kern="1200" dirty="0">
                <a:solidFill>
                  <a:schemeClr val="tx1"/>
                </a:solidFill>
                <a:effectLst/>
                <a:latin typeface="+mn-lt"/>
                <a:ea typeface="+mn-ea"/>
                <a:cs typeface="+mn-cs"/>
              </a:rPr>
              <a:t>- Grand Besançon Métropole / Fédération départementale des chasseurs du Doubs (FDC25) / Chambre interdépartementale d’agriculture du Doubs et du Territoire de Belfort</a:t>
            </a:r>
            <a:br>
              <a:rPr lang="fr-FR" dirty="0"/>
            </a:br>
            <a:r>
              <a:rPr lang="fr-FR" sz="1369" b="0" i="0" u="none" strike="noStrike" kern="1200" dirty="0">
                <a:solidFill>
                  <a:schemeClr val="tx1"/>
                </a:solidFill>
                <a:effectLst/>
                <a:latin typeface="+mn-lt"/>
                <a:ea typeface="+mn-ea"/>
                <a:cs typeface="+mn-cs"/>
              </a:rPr>
              <a:t>- France Nature Environnement Bourgogne-Franche-Comté</a:t>
            </a:r>
            <a:br>
              <a:rPr lang="fr-FR" dirty="0"/>
            </a:br>
            <a:r>
              <a:rPr lang="fr-FR" sz="1369" b="0" i="0" u="none" strike="noStrike" kern="1200" dirty="0">
                <a:solidFill>
                  <a:schemeClr val="tx1"/>
                </a:solidFill>
                <a:effectLst/>
                <a:latin typeface="+mn-lt"/>
                <a:ea typeface="+mn-ea"/>
                <a:cs typeface="+mn-cs"/>
              </a:rPr>
              <a:t>- Syndicat Isérois des Rivières Rhône Aval / Chambre Départementale d'Agriculture de l’Isère</a:t>
            </a:r>
            <a:br>
              <a:rPr lang="fr-FR" dirty="0"/>
            </a:br>
            <a:r>
              <a:rPr lang="fr-FR" sz="1369" b="0" i="0" u="none" strike="noStrike" kern="1200" dirty="0">
                <a:solidFill>
                  <a:schemeClr val="tx1"/>
                </a:solidFill>
                <a:effectLst/>
                <a:latin typeface="+mn-lt"/>
                <a:ea typeface="+mn-ea"/>
                <a:cs typeface="+mn-cs"/>
              </a:rPr>
              <a:t>- Communauté d'agglomération Valence Romans (Valence Romans Agglo) / </a:t>
            </a:r>
            <a:r>
              <a:rPr lang="fr-FR" sz="1369" b="0" i="0" u="none" strike="noStrike" kern="1200" dirty="0" err="1">
                <a:solidFill>
                  <a:schemeClr val="tx1"/>
                </a:solidFill>
                <a:effectLst/>
                <a:latin typeface="+mn-lt"/>
                <a:ea typeface="+mn-ea"/>
                <a:cs typeface="+mn-cs"/>
              </a:rPr>
              <a:t>Arthropologia</a:t>
            </a:r>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a:t>
            </a:fld>
            <a:endParaRPr lang="fr-FR"/>
          </a:p>
        </p:txBody>
      </p:sp>
    </p:spTree>
    <p:extLst>
      <p:ext uri="{BB962C8B-B14F-4D97-AF65-F5344CB8AC3E}">
        <p14:creationId xmlns:p14="http://schemas.microsoft.com/office/powerpoint/2010/main" val="2215698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20</a:t>
            </a:fld>
            <a:endParaRPr lang="fr-FR"/>
          </a:p>
        </p:txBody>
      </p:sp>
    </p:spTree>
    <p:extLst>
      <p:ext uri="{BB962C8B-B14F-4D97-AF65-F5344CB8AC3E}">
        <p14:creationId xmlns:p14="http://schemas.microsoft.com/office/powerpoint/2010/main" val="1879636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21</a:t>
            </a:fld>
            <a:endParaRPr lang="fr-FR"/>
          </a:p>
        </p:txBody>
      </p:sp>
    </p:spTree>
    <p:extLst>
      <p:ext uri="{BB962C8B-B14F-4D97-AF65-F5344CB8AC3E}">
        <p14:creationId xmlns:p14="http://schemas.microsoft.com/office/powerpoint/2010/main" val="1835794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22</a:t>
            </a:fld>
            <a:endParaRPr lang="fr-FR"/>
          </a:p>
        </p:txBody>
      </p:sp>
    </p:spTree>
    <p:extLst>
      <p:ext uri="{BB962C8B-B14F-4D97-AF65-F5344CB8AC3E}">
        <p14:creationId xmlns:p14="http://schemas.microsoft.com/office/powerpoint/2010/main" val="425465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23</a:t>
            </a:fld>
            <a:endParaRPr lang="fr-FR"/>
          </a:p>
        </p:txBody>
      </p:sp>
    </p:spTree>
    <p:extLst>
      <p:ext uri="{BB962C8B-B14F-4D97-AF65-F5344CB8AC3E}">
        <p14:creationId xmlns:p14="http://schemas.microsoft.com/office/powerpoint/2010/main" val="687139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24</a:t>
            </a:fld>
            <a:endParaRPr lang="fr-FR"/>
          </a:p>
        </p:txBody>
      </p:sp>
    </p:spTree>
    <p:extLst>
      <p:ext uri="{BB962C8B-B14F-4D97-AF65-F5344CB8AC3E}">
        <p14:creationId xmlns:p14="http://schemas.microsoft.com/office/powerpoint/2010/main" val="414341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25</a:t>
            </a:fld>
            <a:endParaRPr lang="fr-FR"/>
          </a:p>
        </p:txBody>
      </p:sp>
    </p:spTree>
    <p:extLst>
      <p:ext uri="{BB962C8B-B14F-4D97-AF65-F5344CB8AC3E}">
        <p14:creationId xmlns:p14="http://schemas.microsoft.com/office/powerpoint/2010/main" val="4031704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26</a:t>
            </a:fld>
            <a:endParaRPr lang="fr-FR"/>
          </a:p>
        </p:txBody>
      </p:sp>
    </p:spTree>
    <p:extLst>
      <p:ext uri="{BB962C8B-B14F-4D97-AF65-F5344CB8AC3E}">
        <p14:creationId xmlns:p14="http://schemas.microsoft.com/office/powerpoint/2010/main" val="270632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27</a:t>
            </a:fld>
            <a:endParaRPr lang="fr-FR"/>
          </a:p>
        </p:txBody>
      </p:sp>
    </p:spTree>
    <p:extLst>
      <p:ext uri="{BB962C8B-B14F-4D97-AF65-F5344CB8AC3E}">
        <p14:creationId xmlns:p14="http://schemas.microsoft.com/office/powerpoint/2010/main" val="3469305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28</a:t>
            </a:fld>
            <a:endParaRPr lang="fr-FR"/>
          </a:p>
        </p:txBody>
      </p:sp>
    </p:spTree>
    <p:extLst>
      <p:ext uri="{BB962C8B-B14F-4D97-AF65-F5344CB8AC3E}">
        <p14:creationId xmlns:p14="http://schemas.microsoft.com/office/powerpoint/2010/main" val="272307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42651" rtl="0" eaLnBrk="1" fontAlgn="auto" latinLnBrk="0" hangingPunct="1">
              <a:lnSpc>
                <a:spcPct val="100000"/>
              </a:lnSpc>
              <a:spcBef>
                <a:spcPts val="0"/>
              </a:spcBef>
              <a:spcAft>
                <a:spcPts val="0"/>
              </a:spcAft>
              <a:buClrTx/>
              <a:buSzTx/>
              <a:buFontTx/>
              <a:buNone/>
              <a:tabLst/>
              <a:defRPr/>
            </a:pPr>
            <a:r>
              <a:rPr lang="fr-FR" dirty="0">
                <a:solidFill>
                  <a:srgbClr val="075045"/>
                </a:solidFill>
                <a:latin typeface="Source Sans Pro" panose="020B0503030403020204" pitchFamily="34" charset="77"/>
              </a:rPr>
              <a:t>Suite à cette réunion, nous vous transmettrons tous les éléments méthodologiques, les outils et les données cartographiques pour que vous puissiez réaliser vous-même, le calcul des densités de haies de votre territoire et établir votre grille de notation PSE : </a:t>
            </a:r>
          </a:p>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29</a:t>
            </a:fld>
            <a:endParaRPr lang="fr-FR"/>
          </a:p>
        </p:txBody>
      </p:sp>
    </p:spTree>
    <p:extLst>
      <p:ext uri="{BB962C8B-B14F-4D97-AF65-F5344CB8AC3E}">
        <p14:creationId xmlns:p14="http://schemas.microsoft.com/office/powerpoint/2010/main" val="2106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a:t>
            </a:fld>
            <a:endParaRPr lang="fr-FR"/>
          </a:p>
        </p:txBody>
      </p:sp>
    </p:spTree>
    <p:extLst>
      <p:ext uri="{BB962C8B-B14F-4D97-AF65-F5344CB8AC3E}">
        <p14:creationId xmlns:p14="http://schemas.microsoft.com/office/powerpoint/2010/main" val="1808491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30</a:t>
            </a:fld>
            <a:endParaRPr lang="fr-FR"/>
          </a:p>
        </p:txBody>
      </p:sp>
    </p:spTree>
    <p:extLst>
      <p:ext uri="{BB962C8B-B14F-4D97-AF65-F5344CB8AC3E}">
        <p14:creationId xmlns:p14="http://schemas.microsoft.com/office/powerpoint/2010/main" val="245858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31</a:t>
            </a:fld>
            <a:endParaRPr lang="fr-FR"/>
          </a:p>
        </p:txBody>
      </p:sp>
    </p:spTree>
    <p:extLst>
      <p:ext uri="{BB962C8B-B14F-4D97-AF65-F5344CB8AC3E}">
        <p14:creationId xmlns:p14="http://schemas.microsoft.com/office/powerpoint/2010/main" val="959954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32</a:t>
            </a:fld>
            <a:endParaRPr lang="fr-FR"/>
          </a:p>
        </p:txBody>
      </p:sp>
    </p:spTree>
    <p:extLst>
      <p:ext uri="{BB962C8B-B14F-4D97-AF65-F5344CB8AC3E}">
        <p14:creationId xmlns:p14="http://schemas.microsoft.com/office/powerpoint/2010/main" val="2150062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33</a:t>
            </a:fld>
            <a:endParaRPr lang="fr-FR"/>
          </a:p>
        </p:txBody>
      </p:sp>
    </p:spTree>
    <p:extLst>
      <p:ext uri="{BB962C8B-B14F-4D97-AF65-F5344CB8AC3E}">
        <p14:creationId xmlns:p14="http://schemas.microsoft.com/office/powerpoint/2010/main" val="1608702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34</a:t>
            </a:fld>
            <a:endParaRPr lang="fr-FR"/>
          </a:p>
        </p:txBody>
      </p:sp>
    </p:spTree>
    <p:extLst>
      <p:ext uri="{BB962C8B-B14F-4D97-AF65-F5344CB8AC3E}">
        <p14:creationId xmlns:p14="http://schemas.microsoft.com/office/powerpoint/2010/main" val="107934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4</a:t>
            </a:fld>
            <a:endParaRPr lang="fr-FR"/>
          </a:p>
        </p:txBody>
      </p:sp>
    </p:spTree>
    <p:extLst>
      <p:ext uri="{BB962C8B-B14F-4D97-AF65-F5344CB8AC3E}">
        <p14:creationId xmlns:p14="http://schemas.microsoft.com/office/powerpoint/2010/main" val="277328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5</a:t>
            </a:fld>
            <a:endParaRPr lang="fr-FR"/>
          </a:p>
        </p:txBody>
      </p:sp>
    </p:spTree>
    <p:extLst>
      <p:ext uri="{BB962C8B-B14F-4D97-AF65-F5344CB8AC3E}">
        <p14:creationId xmlns:p14="http://schemas.microsoft.com/office/powerpoint/2010/main" val="90883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6</a:t>
            </a:fld>
            <a:endParaRPr lang="fr-FR"/>
          </a:p>
        </p:txBody>
      </p:sp>
    </p:spTree>
    <p:extLst>
      <p:ext uri="{BB962C8B-B14F-4D97-AF65-F5344CB8AC3E}">
        <p14:creationId xmlns:p14="http://schemas.microsoft.com/office/powerpoint/2010/main" val="308326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42651" rtl="0" eaLnBrk="1" fontAlgn="auto" latinLnBrk="0" hangingPunct="1">
              <a:lnSpc>
                <a:spcPct val="100000"/>
              </a:lnSpc>
              <a:spcBef>
                <a:spcPts val="0"/>
              </a:spcBef>
              <a:spcAft>
                <a:spcPts val="0"/>
              </a:spcAft>
              <a:buClrTx/>
              <a:buSzTx/>
              <a:buFontTx/>
              <a:buNone/>
              <a:tabLst/>
              <a:defRPr/>
            </a:pPr>
            <a:r>
              <a:rPr lang="fr-FR" dirty="0">
                <a:solidFill>
                  <a:srgbClr val="075045"/>
                </a:solidFill>
                <a:latin typeface="Source Sans Pro" panose="020B0503030403020204" pitchFamily="34" charset="77"/>
              </a:rPr>
              <a:t>Suite à cette réunion, nous vous transmettrons tous les éléments méthodologiques, les outils et les données cartographiques pour que vous puissiez réaliser vous-même, le calcul des densités de haies de votre territoire et établir votre grille de notation PSE : </a:t>
            </a:r>
          </a:p>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7</a:t>
            </a:fld>
            <a:endParaRPr lang="fr-FR"/>
          </a:p>
        </p:txBody>
      </p:sp>
    </p:spTree>
    <p:extLst>
      <p:ext uri="{BB962C8B-B14F-4D97-AF65-F5344CB8AC3E}">
        <p14:creationId xmlns:p14="http://schemas.microsoft.com/office/powerpoint/2010/main" val="158164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8</a:t>
            </a:fld>
            <a:endParaRPr lang="fr-FR"/>
          </a:p>
        </p:txBody>
      </p:sp>
    </p:spTree>
    <p:extLst>
      <p:ext uri="{BB962C8B-B14F-4D97-AF65-F5344CB8AC3E}">
        <p14:creationId xmlns:p14="http://schemas.microsoft.com/office/powerpoint/2010/main" val="407583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9</a:t>
            </a:fld>
            <a:endParaRPr lang="fr-FR"/>
          </a:p>
        </p:txBody>
      </p:sp>
    </p:spTree>
    <p:extLst>
      <p:ext uri="{BB962C8B-B14F-4D97-AF65-F5344CB8AC3E}">
        <p14:creationId xmlns:p14="http://schemas.microsoft.com/office/powerpoint/2010/main" val="421625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56739-6051-3B42-89E6-581FC10EBB4F}"/>
              </a:ext>
            </a:extLst>
          </p:cNvPr>
          <p:cNvSpPr>
            <a:spLocks noGrp="1"/>
          </p:cNvSpPr>
          <p:nvPr>
            <p:ph type="ctrTitle"/>
          </p:nvPr>
        </p:nvSpPr>
        <p:spPr>
          <a:xfrm>
            <a:off x="1336485" y="1237199"/>
            <a:ext cx="8018859" cy="2631887"/>
          </a:xfrm>
        </p:spPr>
        <p:txBody>
          <a:bodyPr anchor="b"/>
          <a:lstStyle>
            <a:lvl1pPr algn="ctr">
              <a:defRPr sz="5261"/>
            </a:lvl1pPr>
          </a:lstStyle>
          <a:p>
            <a:r>
              <a:rPr lang="fr-FR"/>
              <a:t>Modifiez le style du titre</a:t>
            </a:r>
          </a:p>
        </p:txBody>
      </p:sp>
      <p:sp>
        <p:nvSpPr>
          <p:cNvPr id="3" name="Sous-titre 2">
            <a:extLst>
              <a:ext uri="{FF2B5EF4-FFF2-40B4-BE49-F238E27FC236}">
                <a16:creationId xmlns:a16="http://schemas.microsoft.com/office/drawing/2014/main" id="{D3BB9BF4-BA8B-974D-A007-81B2C29343B4}"/>
              </a:ext>
            </a:extLst>
          </p:cNvPr>
          <p:cNvSpPr>
            <a:spLocks noGrp="1"/>
          </p:cNvSpPr>
          <p:nvPr>
            <p:ph type="subTitle" idx="1"/>
          </p:nvPr>
        </p:nvSpPr>
        <p:spPr>
          <a:xfrm>
            <a:off x="1336485" y="3970582"/>
            <a:ext cx="8018859" cy="1825171"/>
          </a:xfrm>
        </p:spPr>
        <p:txBody>
          <a:bodyPr/>
          <a:lstStyle>
            <a:lvl1pPr marL="0" indent="0" algn="ctr">
              <a:buNone/>
              <a:defRPr sz="2104"/>
            </a:lvl1pPr>
            <a:lvl2pPr marL="400984" indent="0" algn="ctr">
              <a:buNone/>
              <a:defRPr sz="1754"/>
            </a:lvl2pPr>
            <a:lvl3pPr marL="801968" indent="0" algn="ctr">
              <a:buNone/>
              <a:defRPr sz="1580"/>
            </a:lvl3pPr>
            <a:lvl4pPr marL="1202953" indent="0" algn="ctr">
              <a:buNone/>
              <a:defRPr sz="1403"/>
            </a:lvl4pPr>
            <a:lvl5pPr marL="1603936" indent="0" algn="ctr">
              <a:buNone/>
              <a:defRPr sz="1403"/>
            </a:lvl5pPr>
            <a:lvl6pPr marL="2004920" indent="0" algn="ctr">
              <a:buNone/>
              <a:defRPr sz="1403"/>
            </a:lvl6pPr>
            <a:lvl7pPr marL="2405904" indent="0" algn="ctr">
              <a:buNone/>
              <a:defRPr sz="1403"/>
            </a:lvl7pPr>
            <a:lvl8pPr marL="2806888" indent="0" algn="ctr">
              <a:buNone/>
              <a:defRPr sz="1403"/>
            </a:lvl8pPr>
            <a:lvl9pPr marL="3207871" indent="0" algn="ctr">
              <a:buNone/>
              <a:defRPr sz="1403"/>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6B55E6-A95A-F443-9B1F-B2B2EB8171AE}"/>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6B7D3E8E-0918-8E42-BFAD-F0C5F27948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948C8C-8A43-3A43-8B9B-A1E32F93A28E}"/>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1929009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D8322-FF3F-FE49-9D5B-623E096C6F0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94E01E1-3DD2-664C-90CB-F22FD2C62B9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679806-2C79-F044-BEDA-236C0C841E9A}"/>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081793E8-257C-CF4B-ACAB-5BC8CCAB7A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E770C9-22F4-584B-8BCA-2D2579240C93}"/>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01949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4E09A8F-5784-E247-A7BC-04995CCE2493}"/>
              </a:ext>
            </a:extLst>
          </p:cNvPr>
          <p:cNvSpPr>
            <a:spLocks noGrp="1"/>
          </p:cNvSpPr>
          <p:nvPr>
            <p:ph type="title" orient="vert"/>
          </p:nvPr>
        </p:nvSpPr>
        <p:spPr>
          <a:xfrm>
            <a:off x="7651332" y="402485"/>
            <a:ext cx="2305422" cy="64064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D9F396C-C83F-EF47-997F-F1FE689903D7}"/>
              </a:ext>
            </a:extLst>
          </p:cNvPr>
          <p:cNvSpPr>
            <a:spLocks noGrp="1"/>
          </p:cNvSpPr>
          <p:nvPr>
            <p:ph type="body" orient="vert" idx="1"/>
          </p:nvPr>
        </p:nvSpPr>
        <p:spPr>
          <a:xfrm>
            <a:off x="735066" y="402485"/>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858937-6C9D-054E-AF04-C047CBC26C34}"/>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09574372-CDAB-A84F-B063-1C798C55FB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3DE051-38D6-124E-BCD9-93C13FD01591}"/>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85577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037AF-CC7E-F84E-A125-832C0A0D9C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B30C552-B510-214B-BD27-DAE14E5C7F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AC1ADD-E6BC-F941-BC1A-071D624596B7}"/>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02D62E2C-A13F-FF48-ACF0-E7EDFE7CB3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007E6F-2A67-D343-B1CB-A0BE0C665212}"/>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426878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05BD5-BA69-7A41-BBA4-EEECD677602A}"/>
              </a:ext>
            </a:extLst>
          </p:cNvPr>
          <p:cNvSpPr>
            <a:spLocks noGrp="1"/>
          </p:cNvSpPr>
          <p:nvPr>
            <p:ph type="title"/>
          </p:nvPr>
        </p:nvSpPr>
        <p:spPr>
          <a:xfrm>
            <a:off x="729495" y="1884672"/>
            <a:ext cx="9221689" cy="3144614"/>
          </a:xfrm>
        </p:spPr>
        <p:txBody>
          <a:bodyPr anchor="b"/>
          <a:lstStyle>
            <a:lvl1pPr>
              <a:defRPr sz="5261"/>
            </a:lvl1pPr>
          </a:lstStyle>
          <a:p>
            <a:r>
              <a:rPr lang="fr-FR"/>
              <a:t>Modifiez le style du titre</a:t>
            </a:r>
          </a:p>
        </p:txBody>
      </p:sp>
      <p:sp>
        <p:nvSpPr>
          <p:cNvPr id="3" name="Espace réservé du texte 2">
            <a:extLst>
              <a:ext uri="{FF2B5EF4-FFF2-40B4-BE49-F238E27FC236}">
                <a16:creationId xmlns:a16="http://schemas.microsoft.com/office/drawing/2014/main" id="{EC2D0483-B73A-B545-9DCD-FC3054B61465}"/>
              </a:ext>
            </a:extLst>
          </p:cNvPr>
          <p:cNvSpPr>
            <a:spLocks noGrp="1"/>
          </p:cNvSpPr>
          <p:nvPr>
            <p:ph type="body" idx="1"/>
          </p:nvPr>
        </p:nvSpPr>
        <p:spPr>
          <a:xfrm>
            <a:off x="729495" y="5059037"/>
            <a:ext cx="9221689" cy="1653678"/>
          </a:xfrm>
        </p:spPr>
        <p:txBody>
          <a:bodyPr/>
          <a:lstStyle>
            <a:lvl1pPr marL="0" indent="0">
              <a:buNone/>
              <a:defRPr sz="2104">
                <a:solidFill>
                  <a:schemeClr val="tx1">
                    <a:tint val="75000"/>
                  </a:schemeClr>
                </a:solidFill>
              </a:defRPr>
            </a:lvl1pPr>
            <a:lvl2pPr marL="400984" indent="0">
              <a:buNone/>
              <a:defRPr sz="1754">
                <a:solidFill>
                  <a:schemeClr val="tx1">
                    <a:tint val="75000"/>
                  </a:schemeClr>
                </a:solidFill>
              </a:defRPr>
            </a:lvl2pPr>
            <a:lvl3pPr marL="801968" indent="0">
              <a:buNone/>
              <a:defRPr sz="1580">
                <a:solidFill>
                  <a:schemeClr val="tx1">
                    <a:tint val="75000"/>
                  </a:schemeClr>
                </a:solidFill>
              </a:defRPr>
            </a:lvl3pPr>
            <a:lvl4pPr marL="1202953" indent="0">
              <a:buNone/>
              <a:defRPr sz="1403">
                <a:solidFill>
                  <a:schemeClr val="tx1">
                    <a:tint val="75000"/>
                  </a:schemeClr>
                </a:solidFill>
              </a:defRPr>
            </a:lvl4pPr>
            <a:lvl5pPr marL="1603936" indent="0">
              <a:buNone/>
              <a:defRPr sz="1403">
                <a:solidFill>
                  <a:schemeClr val="tx1">
                    <a:tint val="75000"/>
                  </a:schemeClr>
                </a:solidFill>
              </a:defRPr>
            </a:lvl5pPr>
            <a:lvl6pPr marL="2004920" indent="0">
              <a:buNone/>
              <a:defRPr sz="1403">
                <a:solidFill>
                  <a:schemeClr val="tx1">
                    <a:tint val="75000"/>
                  </a:schemeClr>
                </a:solidFill>
              </a:defRPr>
            </a:lvl6pPr>
            <a:lvl7pPr marL="2405904" indent="0">
              <a:buNone/>
              <a:defRPr sz="1403">
                <a:solidFill>
                  <a:schemeClr val="tx1">
                    <a:tint val="75000"/>
                  </a:schemeClr>
                </a:solidFill>
              </a:defRPr>
            </a:lvl7pPr>
            <a:lvl8pPr marL="2806888" indent="0">
              <a:buNone/>
              <a:defRPr sz="1403">
                <a:solidFill>
                  <a:schemeClr val="tx1">
                    <a:tint val="75000"/>
                  </a:schemeClr>
                </a:solidFill>
              </a:defRPr>
            </a:lvl8pPr>
            <a:lvl9pPr marL="3207871" indent="0">
              <a:buNone/>
              <a:defRPr sz="1403">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6369005-9CE8-974B-84B9-6CA3CC7C1ADA}"/>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D9E8B89B-EB9E-0B43-9EA4-240A471C70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88CB33-27E0-6645-B37A-AD21AC1860D8}"/>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7135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7EE19-7F57-524B-9DD1-59A3691F6C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B54913-B502-EE4E-8876-7776C16D921C}"/>
              </a:ext>
            </a:extLst>
          </p:cNvPr>
          <p:cNvSpPr>
            <a:spLocks noGrp="1"/>
          </p:cNvSpPr>
          <p:nvPr>
            <p:ph sz="half" idx="1"/>
          </p:nvPr>
        </p:nvSpPr>
        <p:spPr>
          <a:xfrm>
            <a:off x="735069" y="2012415"/>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A00D1DA-D375-D548-AE2C-B4C2FB135B4E}"/>
              </a:ext>
            </a:extLst>
          </p:cNvPr>
          <p:cNvSpPr>
            <a:spLocks noGrp="1"/>
          </p:cNvSpPr>
          <p:nvPr>
            <p:ph sz="half" idx="2"/>
          </p:nvPr>
        </p:nvSpPr>
        <p:spPr>
          <a:xfrm>
            <a:off x="5412738" y="2012415"/>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CA4A75-20C9-CA40-A0BE-3D90742D8C94}"/>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81D3E752-B792-1F40-9F09-24C9C52B5E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E6FECD-A707-844B-A41D-761943F28532}"/>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123184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10CF3-55B9-CF47-9DB8-47083BD72CA0}"/>
              </a:ext>
            </a:extLst>
          </p:cNvPr>
          <p:cNvSpPr>
            <a:spLocks noGrp="1"/>
          </p:cNvSpPr>
          <p:nvPr>
            <p:ph type="title"/>
          </p:nvPr>
        </p:nvSpPr>
        <p:spPr>
          <a:xfrm>
            <a:off x="736455" y="402488"/>
            <a:ext cx="9221689" cy="146118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958A3C-6D09-F640-A193-7F39B84DCDDB}"/>
              </a:ext>
            </a:extLst>
          </p:cNvPr>
          <p:cNvSpPr>
            <a:spLocks noGrp="1"/>
          </p:cNvSpPr>
          <p:nvPr>
            <p:ph type="body" idx="1"/>
          </p:nvPr>
        </p:nvSpPr>
        <p:spPr>
          <a:xfrm>
            <a:off x="736457" y="1853171"/>
            <a:ext cx="4523137" cy="908212"/>
          </a:xfrm>
        </p:spPr>
        <p:txBody>
          <a:bodyPr anchor="b"/>
          <a:lstStyle>
            <a:lvl1pPr marL="0" indent="0">
              <a:buNone/>
              <a:defRPr sz="2104" b="1"/>
            </a:lvl1pPr>
            <a:lvl2pPr marL="400984" indent="0">
              <a:buNone/>
              <a:defRPr sz="1754" b="1"/>
            </a:lvl2pPr>
            <a:lvl3pPr marL="801968" indent="0">
              <a:buNone/>
              <a:defRPr sz="1580" b="1"/>
            </a:lvl3pPr>
            <a:lvl4pPr marL="1202953" indent="0">
              <a:buNone/>
              <a:defRPr sz="1403" b="1"/>
            </a:lvl4pPr>
            <a:lvl5pPr marL="1603936" indent="0">
              <a:buNone/>
              <a:defRPr sz="1403" b="1"/>
            </a:lvl5pPr>
            <a:lvl6pPr marL="2004920" indent="0">
              <a:buNone/>
              <a:defRPr sz="1403" b="1"/>
            </a:lvl6pPr>
            <a:lvl7pPr marL="2405904" indent="0">
              <a:buNone/>
              <a:defRPr sz="1403" b="1"/>
            </a:lvl7pPr>
            <a:lvl8pPr marL="2806888" indent="0">
              <a:buNone/>
              <a:defRPr sz="1403" b="1"/>
            </a:lvl8pPr>
            <a:lvl9pPr marL="3207871" indent="0">
              <a:buNone/>
              <a:defRPr sz="1403"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7DF2C7-7EA3-DA48-B4FE-15FCBBFDFC3B}"/>
              </a:ext>
            </a:extLst>
          </p:cNvPr>
          <p:cNvSpPr>
            <a:spLocks noGrp="1"/>
          </p:cNvSpPr>
          <p:nvPr>
            <p:ph sz="half" idx="2"/>
          </p:nvPr>
        </p:nvSpPr>
        <p:spPr>
          <a:xfrm>
            <a:off x="736457" y="2761382"/>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54A7C56-5E19-894B-9CC4-92C4D8BAF8F8}"/>
              </a:ext>
            </a:extLst>
          </p:cNvPr>
          <p:cNvSpPr>
            <a:spLocks noGrp="1"/>
          </p:cNvSpPr>
          <p:nvPr>
            <p:ph type="body" sz="quarter" idx="3"/>
          </p:nvPr>
        </p:nvSpPr>
        <p:spPr>
          <a:xfrm>
            <a:off x="5412733" y="1853171"/>
            <a:ext cx="4545414" cy="908212"/>
          </a:xfrm>
        </p:spPr>
        <p:txBody>
          <a:bodyPr anchor="b"/>
          <a:lstStyle>
            <a:lvl1pPr marL="0" indent="0">
              <a:buNone/>
              <a:defRPr sz="2104" b="1"/>
            </a:lvl1pPr>
            <a:lvl2pPr marL="400984" indent="0">
              <a:buNone/>
              <a:defRPr sz="1754" b="1"/>
            </a:lvl2pPr>
            <a:lvl3pPr marL="801968" indent="0">
              <a:buNone/>
              <a:defRPr sz="1580" b="1"/>
            </a:lvl3pPr>
            <a:lvl4pPr marL="1202953" indent="0">
              <a:buNone/>
              <a:defRPr sz="1403" b="1"/>
            </a:lvl4pPr>
            <a:lvl5pPr marL="1603936" indent="0">
              <a:buNone/>
              <a:defRPr sz="1403" b="1"/>
            </a:lvl5pPr>
            <a:lvl6pPr marL="2004920" indent="0">
              <a:buNone/>
              <a:defRPr sz="1403" b="1"/>
            </a:lvl6pPr>
            <a:lvl7pPr marL="2405904" indent="0">
              <a:buNone/>
              <a:defRPr sz="1403" b="1"/>
            </a:lvl7pPr>
            <a:lvl8pPr marL="2806888" indent="0">
              <a:buNone/>
              <a:defRPr sz="1403" b="1"/>
            </a:lvl8pPr>
            <a:lvl9pPr marL="3207871" indent="0">
              <a:buNone/>
              <a:defRPr sz="1403"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6C5BA77-A490-6448-AB99-D4FE1225CA5D}"/>
              </a:ext>
            </a:extLst>
          </p:cNvPr>
          <p:cNvSpPr>
            <a:spLocks noGrp="1"/>
          </p:cNvSpPr>
          <p:nvPr>
            <p:ph sz="quarter" idx="4"/>
          </p:nvPr>
        </p:nvSpPr>
        <p:spPr>
          <a:xfrm>
            <a:off x="5412733" y="2761382"/>
            <a:ext cx="4545414"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4653974-6BB9-E04B-9CF2-F2EC714427DF}"/>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8" name="Espace réservé du pied de page 7">
            <a:extLst>
              <a:ext uri="{FF2B5EF4-FFF2-40B4-BE49-F238E27FC236}">
                <a16:creationId xmlns:a16="http://schemas.microsoft.com/office/drawing/2014/main" id="{77043EF0-F3F2-0043-B9C0-ECA9948F1EC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3AA0E07-D20C-A04A-878D-4E06415D49AA}"/>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423975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5E4D2-115F-F24C-A2CA-A5DB9A2087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BD7E3F-B2ED-484A-97DA-F85241AF1E74}"/>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4" name="Espace réservé du pied de page 3">
            <a:extLst>
              <a:ext uri="{FF2B5EF4-FFF2-40B4-BE49-F238E27FC236}">
                <a16:creationId xmlns:a16="http://schemas.microsoft.com/office/drawing/2014/main" id="{8FAA1432-C94C-E542-9A55-3263F078A55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4B0C0C6-AA56-AA49-BFA0-8EAAD330AAF1}"/>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40675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EA0320-8AB6-A742-9162-77798202E3FD}"/>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3" name="Espace réservé du pied de page 2">
            <a:extLst>
              <a:ext uri="{FF2B5EF4-FFF2-40B4-BE49-F238E27FC236}">
                <a16:creationId xmlns:a16="http://schemas.microsoft.com/office/drawing/2014/main" id="{2667AD14-3D7B-BF4B-AC75-37DCA673AA6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F443674-621B-AD49-8EBE-FF1079C262D5}"/>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60327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D42DA4-D6F0-474A-ABF8-0F980DD43BD8}"/>
              </a:ext>
            </a:extLst>
          </p:cNvPr>
          <p:cNvSpPr>
            <a:spLocks noGrp="1"/>
          </p:cNvSpPr>
          <p:nvPr>
            <p:ph type="title"/>
          </p:nvPr>
        </p:nvSpPr>
        <p:spPr>
          <a:xfrm>
            <a:off x="736459" y="503980"/>
            <a:ext cx="3448388" cy="1763924"/>
          </a:xfrm>
        </p:spPr>
        <p:txBody>
          <a:bodyPr anchor="b"/>
          <a:lstStyle>
            <a:lvl1pPr>
              <a:defRPr sz="2806"/>
            </a:lvl1pPr>
          </a:lstStyle>
          <a:p>
            <a:r>
              <a:rPr lang="fr-FR"/>
              <a:t>Modifiez le style du titre</a:t>
            </a:r>
          </a:p>
        </p:txBody>
      </p:sp>
      <p:sp>
        <p:nvSpPr>
          <p:cNvPr id="3" name="Espace réservé du contenu 2">
            <a:extLst>
              <a:ext uri="{FF2B5EF4-FFF2-40B4-BE49-F238E27FC236}">
                <a16:creationId xmlns:a16="http://schemas.microsoft.com/office/drawing/2014/main" id="{FBAF74BF-2F36-7942-9D77-E61DF19C640F}"/>
              </a:ext>
            </a:extLst>
          </p:cNvPr>
          <p:cNvSpPr>
            <a:spLocks noGrp="1"/>
          </p:cNvSpPr>
          <p:nvPr>
            <p:ph idx="1"/>
          </p:nvPr>
        </p:nvSpPr>
        <p:spPr>
          <a:xfrm>
            <a:off x="4545419" y="1088464"/>
            <a:ext cx="5412731" cy="5372269"/>
          </a:xfrm>
        </p:spPr>
        <p:txBody>
          <a:bodyPr/>
          <a:lstStyle>
            <a:lvl1pPr>
              <a:defRPr sz="2806"/>
            </a:lvl1pPr>
            <a:lvl2pPr>
              <a:defRPr sz="2455"/>
            </a:lvl2pPr>
            <a:lvl3pPr>
              <a:defRPr sz="2104"/>
            </a:lvl3pPr>
            <a:lvl4pPr>
              <a:defRPr sz="1754"/>
            </a:lvl4pPr>
            <a:lvl5pPr>
              <a:defRPr sz="1754"/>
            </a:lvl5pPr>
            <a:lvl6pPr>
              <a:defRPr sz="1754"/>
            </a:lvl6pPr>
            <a:lvl7pPr>
              <a:defRPr sz="1754"/>
            </a:lvl7pPr>
            <a:lvl8pPr>
              <a:defRPr sz="1754"/>
            </a:lvl8pPr>
            <a:lvl9pPr>
              <a:defRPr sz="175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449EAEC-A1DA-8F4A-9BC5-8717606E47F5}"/>
              </a:ext>
            </a:extLst>
          </p:cNvPr>
          <p:cNvSpPr>
            <a:spLocks noGrp="1"/>
          </p:cNvSpPr>
          <p:nvPr>
            <p:ph type="body" sz="half" idx="2"/>
          </p:nvPr>
        </p:nvSpPr>
        <p:spPr>
          <a:xfrm>
            <a:off x="736459" y="2267902"/>
            <a:ext cx="3448388" cy="4201570"/>
          </a:xfrm>
        </p:spPr>
        <p:txBody>
          <a:bodyPr/>
          <a:lstStyle>
            <a:lvl1pPr marL="0" indent="0">
              <a:buNone/>
              <a:defRPr sz="1403"/>
            </a:lvl1pPr>
            <a:lvl2pPr marL="400984" indent="0">
              <a:buNone/>
              <a:defRPr sz="1229"/>
            </a:lvl2pPr>
            <a:lvl3pPr marL="801968" indent="0">
              <a:buNone/>
              <a:defRPr sz="1052"/>
            </a:lvl3pPr>
            <a:lvl4pPr marL="1202953" indent="0">
              <a:buNone/>
              <a:defRPr sz="877"/>
            </a:lvl4pPr>
            <a:lvl5pPr marL="1603936" indent="0">
              <a:buNone/>
              <a:defRPr sz="877"/>
            </a:lvl5pPr>
            <a:lvl6pPr marL="2004920" indent="0">
              <a:buNone/>
              <a:defRPr sz="877"/>
            </a:lvl6pPr>
            <a:lvl7pPr marL="2405904" indent="0">
              <a:buNone/>
              <a:defRPr sz="877"/>
            </a:lvl7pPr>
            <a:lvl8pPr marL="2806888" indent="0">
              <a:buNone/>
              <a:defRPr sz="877"/>
            </a:lvl8pPr>
            <a:lvl9pPr marL="3207871"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706183-7F97-D341-BACB-7D846B752234}"/>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FBA25E71-DBF8-DD4E-AC14-E42E6F0A6E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D90E2A-D312-B441-A605-40C6DCBCAA3F}"/>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78579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22218-E1A2-5D43-8022-465FFB53FB6F}"/>
              </a:ext>
            </a:extLst>
          </p:cNvPr>
          <p:cNvSpPr>
            <a:spLocks noGrp="1"/>
          </p:cNvSpPr>
          <p:nvPr>
            <p:ph type="title"/>
          </p:nvPr>
        </p:nvSpPr>
        <p:spPr>
          <a:xfrm>
            <a:off x="736459" y="503980"/>
            <a:ext cx="3448388" cy="1763924"/>
          </a:xfrm>
        </p:spPr>
        <p:txBody>
          <a:bodyPr anchor="b"/>
          <a:lstStyle>
            <a:lvl1pPr>
              <a:defRPr sz="2806"/>
            </a:lvl1pPr>
          </a:lstStyle>
          <a:p>
            <a:r>
              <a:rPr lang="fr-FR"/>
              <a:t>Modifiez le style du titre</a:t>
            </a:r>
          </a:p>
        </p:txBody>
      </p:sp>
      <p:sp>
        <p:nvSpPr>
          <p:cNvPr id="3" name="Espace réservé pour une image  2">
            <a:extLst>
              <a:ext uri="{FF2B5EF4-FFF2-40B4-BE49-F238E27FC236}">
                <a16:creationId xmlns:a16="http://schemas.microsoft.com/office/drawing/2014/main" id="{F5C1D46F-D629-F04B-9B68-CA2752F2AD8D}"/>
              </a:ext>
            </a:extLst>
          </p:cNvPr>
          <p:cNvSpPr>
            <a:spLocks noGrp="1"/>
          </p:cNvSpPr>
          <p:nvPr>
            <p:ph type="pic" idx="1"/>
          </p:nvPr>
        </p:nvSpPr>
        <p:spPr>
          <a:xfrm>
            <a:off x="4545419" y="1088464"/>
            <a:ext cx="5412731" cy="5372269"/>
          </a:xfrm>
        </p:spPr>
        <p:txBody>
          <a:bodyPr/>
          <a:lstStyle>
            <a:lvl1pPr marL="0" indent="0">
              <a:buNone/>
              <a:defRPr sz="2806"/>
            </a:lvl1pPr>
            <a:lvl2pPr marL="400984" indent="0">
              <a:buNone/>
              <a:defRPr sz="2455"/>
            </a:lvl2pPr>
            <a:lvl3pPr marL="801968" indent="0">
              <a:buNone/>
              <a:defRPr sz="2104"/>
            </a:lvl3pPr>
            <a:lvl4pPr marL="1202953" indent="0">
              <a:buNone/>
              <a:defRPr sz="1754"/>
            </a:lvl4pPr>
            <a:lvl5pPr marL="1603936" indent="0">
              <a:buNone/>
              <a:defRPr sz="1754"/>
            </a:lvl5pPr>
            <a:lvl6pPr marL="2004920" indent="0">
              <a:buNone/>
              <a:defRPr sz="1754"/>
            </a:lvl6pPr>
            <a:lvl7pPr marL="2405904" indent="0">
              <a:buNone/>
              <a:defRPr sz="1754"/>
            </a:lvl7pPr>
            <a:lvl8pPr marL="2806888" indent="0">
              <a:buNone/>
              <a:defRPr sz="1754"/>
            </a:lvl8pPr>
            <a:lvl9pPr marL="3207871" indent="0">
              <a:buNone/>
              <a:defRPr sz="1754"/>
            </a:lvl9pPr>
          </a:lstStyle>
          <a:p>
            <a:endParaRPr lang="fr-FR"/>
          </a:p>
        </p:txBody>
      </p:sp>
      <p:sp>
        <p:nvSpPr>
          <p:cNvPr id="4" name="Espace réservé du texte 3">
            <a:extLst>
              <a:ext uri="{FF2B5EF4-FFF2-40B4-BE49-F238E27FC236}">
                <a16:creationId xmlns:a16="http://schemas.microsoft.com/office/drawing/2014/main" id="{B494BB00-2706-C344-97DA-623AF0794912}"/>
              </a:ext>
            </a:extLst>
          </p:cNvPr>
          <p:cNvSpPr>
            <a:spLocks noGrp="1"/>
          </p:cNvSpPr>
          <p:nvPr>
            <p:ph type="body" sz="half" idx="2"/>
          </p:nvPr>
        </p:nvSpPr>
        <p:spPr>
          <a:xfrm>
            <a:off x="736459" y="2267902"/>
            <a:ext cx="3448388" cy="4201570"/>
          </a:xfrm>
        </p:spPr>
        <p:txBody>
          <a:bodyPr/>
          <a:lstStyle>
            <a:lvl1pPr marL="0" indent="0">
              <a:buNone/>
              <a:defRPr sz="1403"/>
            </a:lvl1pPr>
            <a:lvl2pPr marL="400984" indent="0">
              <a:buNone/>
              <a:defRPr sz="1229"/>
            </a:lvl2pPr>
            <a:lvl3pPr marL="801968" indent="0">
              <a:buNone/>
              <a:defRPr sz="1052"/>
            </a:lvl3pPr>
            <a:lvl4pPr marL="1202953" indent="0">
              <a:buNone/>
              <a:defRPr sz="877"/>
            </a:lvl4pPr>
            <a:lvl5pPr marL="1603936" indent="0">
              <a:buNone/>
              <a:defRPr sz="877"/>
            </a:lvl5pPr>
            <a:lvl6pPr marL="2004920" indent="0">
              <a:buNone/>
              <a:defRPr sz="877"/>
            </a:lvl6pPr>
            <a:lvl7pPr marL="2405904" indent="0">
              <a:buNone/>
              <a:defRPr sz="877"/>
            </a:lvl7pPr>
            <a:lvl8pPr marL="2806888" indent="0">
              <a:buNone/>
              <a:defRPr sz="877"/>
            </a:lvl8pPr>
            <a:lvl9pPr marL="3207871"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205C61-2B75-3845-B7FE-288C95C6684A}"/>
              </a:ext>
            </a:extLst>
          </p:cNvPr>
          <p:cNvSpPr>
            <a:spLocks noGrp="1"/>
          </p:cNvSpPr>
          <p:nvPr>
            <p:ph type="dt" sz="half" idx="10"/>
          </p:nvPr>
        </p:nvSpPr>
        <p:spPr/>
        <p:txBody>
          <a:bodyPr/>
          <a:lstStyle/>
          <a:p>
            <a:fld id="{1B16F08D-CC4F-2E40-84FA-950C59C6DB30}"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4F319FF7-053B-C04B-A9D3-9DC8AAAA7A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E8FBE2-787C-D646-976A-C14AD486A6C8}"/>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638370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BA1720-1981-684C-86F4-0EAD07E252DA}"/>
              </a:ext>
            </a:extLst>
          </p:cNvPr>
          <p:cNvSpPr>
            <a:spLocks noGrp="1"/>
          </p:cNvSpPr>
          <p:nvPr>
            <p:ph type="title"/>
          </p:nvPr>
        </p:nvSpPr>
        <p:spPr>
          <a:xfrm>
            <a:off x="735066" y="402488"/>
            <a:ext cx="9221689" cy="146118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CF4648-24FA-8C42-A239-54E37046ED8C}"/>
              </a:ext>
            </a:extLst>
          </p:cNvPr>
          <p:cNvSpPr>
            <a:spLocks noGrp="1"/>
          </p:cNvSpPr>
          <p:nvPr>
            <p:ph type="body" idx="1"/>
          </p:nvPr>
        </p:nvSpPr>
        <p:spPr>
          <a:xfrm>
            <a:off x="735066" y="2012415"/>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86241B-921E-8C47-92C6-E59CDBF6A002}"/>
              </a:ext>
            </a:extLst>
          </p:cNvPr>
          <p:cNvSpPr>
            <a:spLocks noGrp="1"/>
          </p:cNvSpPr>
          <p:nvPr>
            <p:ph type="dt" sz="half" idx="2"/>
          </p:nvPr>
        </p:nvSpPr>
        <p:spPr>
          <a:xfrm>
            <a:off x="735065" y="7006708"/>
            <a:ext cx="2405658"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1B16F08D-CC4F-2E40-84FA-950C59C6DB30}"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D7F1B42F-9CB7-EF41-9DDC-4A41FEAF7D54}"/>
              </a:ext>
            </a:extLst>
          </p:cNvPr>
          <p:cNvSpPr>
            <a:spLocks noGrp="1"/>
          </p:cNvSpPr>
          <p:nvPr>
            <p:ph type="ftr" sz="quarter" idx="3"/>
          </p:nvPr>
        </p:nvSpPr>
        <p:spPr>
          <a:xfrm>
            <a:off x="3541664" y="7006708"/>
            <a:ext cx="3608486"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23A206-E83A-9F44-9E76-41A378DE913F}"/>
              </a:ext>
            </a:extLst>
          </p:cNvPr>
          <p:cNvSpPr>
            <a:spLocks noGrp="1"/>
          </p:cNvSpPr>
          <p:nvPr>
            <p:ph type="sldNum" sz="quarter" idx="4"/>
          </p:nvPr>
        </p:nvSpPr>
        <p:spPr>
          <a:xfrm>
            <a:off x="7551096" y="7006708"/>
            <a:ext cx="2405658"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8D6ED241-FCE0-7349-9239-CCC361427443}" type="slidenum">
              <a:rPr lang="fr-FR" smtClean="0"/>
              <a:t>‹N°›</a:t>
            </a:fld>
            <a:endParaRPr lang="fr-FR"/>
          </a:p>
        </p:txBody>
      </p:sp>
    </p:spTree>
    <p:extLst>
      <p:ext uri="{BB962C8B-B14F-4D97-AF65-F5344CB8AC3E}">
        <p14:creationId xmlns:p14="http://schemas.microsoft.com/office/powerpoint/2010/main" val="958509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01968" rtl="0" eaLnBrk="1" latinLnBrk="0" hangingPunct="1">
        <a:lnSpc>
          <a:spcPct val="90000"/>
        </a:lnSpc>
        <a:spcBef>
          <a:spcPct val="0"/>
        </a:spcBef>
        <a:buNone/>
        <a:defRPr sz="3858" kern="1200">
          <a:solidFill>
            <a:schemeClr val="tx1"/>
          </a:solidFill>
          <a:latin typeface="+mj-lt"/>
          <a:ea typeface="+mj-ea"/>
          <a:cs typeface="+mj-cs"/>
        </a:defRPr>
      </a:lvl1pPr>
    </p:titleStyle>
    <p:bodyStyle>
      <a:lvl1pPr marL="200493" indent="-200493" algn="l" defTabSz="801968" rtl="0" eaLnBrk="1" latinLnBrk="0" hangingPunct="1">
        <a:lnSpc>
          <a:spcPct val="90000"/>
        </a:lnSpc>
        <a:spcBef>
          <a:spcPts val="877"/>
        </a:spcBef>
        <a:buFont typeface="Arial" panose="020B0604020202020204" pitchFamily="34" charset="0"/>
        <a:buChar char="•"/>
        <a:defRPr sz="2455" kern="1200">
          <a:solidFill>
            <a:schemeClr val="tx1"/>
          </a:solidFill>
          <a:latin typeface="+mn-lt"/>
          <a:ea typeface="+mn-ea"/>
          <a:cs typeface="+mn-cs"/>
        </a:defRPr>
      </a:lvl1pPr>
      <a:lvl2pPr marL="601478" indent="-200493" algn="l" defTabSz="801968" rtl="0" eaLnBrk="1" latinLnBrk="0" hangingPunct="1">
        <a:lnSpc>
          <a:spcPct val="90000"/>
        </a:lnSpc>
        <a:spcBef>
          <a:spcPts val="438"/>
        </a:spcBef>
        <a:buFont typeface="Arial" panose="020B0604020202020204" pitchFamily="34" charset="0"/>
        <a:buChar char="•"/>
        <a:defRPr sz="2104" kern="1200">
          <a:solidFill>
            <a:schemeClr val="tx1"/>
          </a:solidFill>
          <a:latin typeface="+mn-lt"/>
          <a:ea typeface="+mn-ea"/>
          <a:cs typeface="+mn-cs"/>
        </a:defRPr>
      </a:lvl2pPr>
      <a:lvl3pPr marL="1002460" indent="-200493" algn="l" defTabSz="801968"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444"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4pPr>
      <a:lvl5pPr marL="1804429"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5pPr>
      <a:lvl6pPr marL="2205413"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6pPr>
      <a:lvl7pPr marL="2606396"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7pPr>
      <a:lvl8pPr marL="3007380"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8pPr>
      <a:lvl9pPr marL="3408365"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9pPr>
    </p:bodyStyle>
    <p:otherStyle>
      <a:defPPr>
        <a:defRPr lang="fr-FR"/>
      </a:defPPr>
      <a:lvl1pPr marL="0" algn="l" defTabSz="801968" rtl="0" eaLnBrk="1" latinLnBrk="0" hangingPunct="1">
        <a:defRPr sz="1580" kern="1200">
          <a:solidFill>
            <a:schemeClr val="tx1"/>
          </a:solidFill>
          <a:latin typeface="+mn-lt"/>
          <a:ea typeface="+mn-ea"/>
          <a:cs typeface="+mn-cs"/>
        </a:defRPr>
      </a:lvl1pPr>
      <a:lvl2pPr marL="400984" algn="l" defTabSz="801968" rtl="0" eaLnBrk="1" latinLnBrk="0" hangingPunct="1">
        <a:defRPr sz="1580" kern="1200">
          <a:solidFill>
            <a:schemeClr val="tx1"/>
          </a:solidFill>
          <a:latin typeface="+mn-lt"/>
          <a:ea typeface="+mn-ea"/>
          <a:cs typeface="+mn-cs"/>
        </a:defRPr>
      </a:lvl2pPr>
      <a:lvl3pPr marL="801968" algn="l" defTabSz="801968" rtl="0" eaLnBrk="1" latinLnBrk="0" hangingPunct="1">
        <a:defRPr sz="1580" kern="1200">
          <a:solidFill>
            <a:schemeClr val="tx1"/>
          </a:solidFill>
          <a:latin typeface="+mn-lt"/>
          <a:ea typeface="+mn-ea"/>
          <a:cs typeface="+mn-cs"/>
        </a:defRPr>
      </a:lvl3pPr>
      <a:lvl4pPr marL="1202953" algn="l" defTabSz="801968" rtl="0" eaLnBrk="1" latinLnBrk="0" hangingPunct="1">
        <a:defRPr sz="1580" kern="1200">
          <a:solidFill>
            <a:schemeClr val="tx1"/>
          </a:solidFill>
          <a:latin typeface="+mn-lt"/>
          <a:ea typeface="+mn-ea"/>
          <a:cs typeface="+mn-cs"/>
        </a:defRPr>
      </a:lvl4pPr>
      <a:lvl5pPr marL="1603936" algn="l" defTabSz="801968" rtl="0" eaLnBrk="1" latinLnBrk="0" hangingPunct="1">
        <a:defRPr sz="1580" kern="1200">
          <a:solidFill>
            <a:schemeClr val="tx1"/>
          </a:solidFill>
          <a:latin typeface="+mn-lt"/>
          <a:ea typeface="+mn-ea"/>
          <a:cs typeface="+mn-cs"/>
        </a:defRPr>
      </a:lvl5pPr>
      <a:lvl6pPr marL="2004920" algn="l" defTabSz="801968" rtl="0" eaLnBrk="1" latinLnBrk="0" hangingPunct="1">
        <a:defRPr sz="1580" kern="1200">
          <a:solidFill>
            <a:schemeClr val="tx1"/>
          </a:solidFill>
          <a:latin typeface="+mn-lt"/>
          <a:ea typeface="+mn-ea"/>
          <a:cs typeface="+mn-cs"/>
        </a:defRPr>
      </a:lvl6pPr>
      <a:lvl7pPr marL="2405904" algn="l" defTabSz="801968" rtl="0" eaLnBrk="1" latinLnBrk="0" hangingPunct="1">
        <a:defRPr sz="1580" kern="1200">
          <a:solidFill>
            <a:schemeClr val="tx1"/>
          </a:solidFill>
          <a:latin typeface="+mn-lt"/>
          <a:ea typeface="+mn-ea"/>
          <a:cs typeface="+mn-cs"/>
        </a:defRPr>
      </a:lvl7pPr>
      <a:lvl8pPr marL="2806888" algn="l" defTabSz="801968" rtl="0" eaLnBrk="1" latinLnBrk="0" hangingPunct="1">
        <a:defRPr sz="1580" kern="1200">
          <a:solidFill>
            <a:schemeClr val="tx1"/>
          </a:solidFill>
          <a:latin typeface="+mn-lt"/>
          <a:ea typeface="+mn-ea"/>
          <a:cs typeface="+mn-cs"/>
        </a:defRPr>
      </a:lvl8pPr>
      <a:lvl9pPr marL="3207871" algn="l" defTabSz="801968" rtl="0" eaLnBrk="1" latinLnBrk="0" hangingPunct="1">
        <a:defRPr sz="1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3eTuW-ivY7ZJPbJNf2V41K6CLd6mDhJeKwV_vT4Em6A/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emf"/><Relationship Id="rId9" Type="http://schemas.openxmlformats.org/officeDocument/2006/relationships/image" Target="../media/image28.emf"/></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emf"/><Relationship Id="rId7"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document/d/13eTuW-ivY7ZJPbJNf2V41K6CLd6mDhJeKwV_vT4Em6A/edit?usp=sharin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8"/>
            <a:ext cx="8839688" cy="1356120"/>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Méthode de calcul densité de haies et modèle de rémunération PSE</a:t>
            </a:r>
          </a:p>
        </p:txBody>
      </p:sp>
      <p:pic>
        <p:nvPicPr>
          <p:cNvPr id="5" name="Image 4">
            <a:extLst>
              <a:ext uri="{FF2B5EF4-FFF2-40B4-BE49-F238E27FC236}">
                <a16:creationId xmlns:a16="http://schemas.microsoft.com/office/drawing/2014/main" id="{BFED75BD-1242-154F-8E44-0E7E9DF15ECA}"/>
              </a:ext>
            </a:extLst>
          </p:cNvPr>
          <p:cNvPicPr>
            <a:picLocks noChangeAspect="1"/>
          </p:cNvPicPr>
          <p:nvPr/>
        </p:nvPicPr>
        <p:blipFill>
          <a:blip r:embed="rId3"/>
          <a:stretch>
            <a:fillRect/>
          </a:stretch>
        </p:blipFill>
        <p:spPr>
          <a:xfrm>
            <a:off x="8584271" y="5847213"/>
            <a:ext cx="1766671" cy="1248958"/>
          </a:xfrm>
          <a:prstGeom prst="rect">
            <a:avLst/>
          </a:prstGeom>
        </p:spPr>
      </p:pic>
      <p:pic>
        <p:nvPicPr>
          <p:cNvPr id="6" name="Image 5" descr="Capture d’écran 2020-10-26 à 14.32.04.png">
            <a:extLst>
              <a:ext uri="{FF2B5EF4-FFF2-40B4-BE49-F238E27FC236}">
                <a16:creationId xmlns:a16="http://schemas.microsoft.com/office/drawing/2014/main" id="{7088561B-382C-B840-9ABC-03EB08E6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33432"/>
            <a:ext cx="7152554" cy="1941870"/>
          </a:xfrm>
          <a:prstGeom prst="rect">
            <a:avLst/>
          </a:prstGeom>
        </p:spPr>
      </p:pic>
    </p:spTree>
    <p:extLst>
      <p:ext uri="{BB962C8B-B14F-4D97-AF65-F5344CB8AC3E}">
        <p14:creationId xmlns:p14="http://schemas.microsoft.com/office/powerpoint/2010/main" val="73822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0" y="800889"/>
            <a:ext cx="2652017"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800" b="1" dirty="0">
                <a:solidFill>
                  <a:srgbClr val="075045"/>
                </a:solidFill>
              </a:rPr>
              <a:t>Partir des données cartographiques disponibles sur les haies</a:t>
            </a:r>
          </a:p>
          <a:p>
            <a:endParaRPr lang="fr-FR" sz="2800" b="1" dirty="0">
              <a:solidFill>
                <a:srgbClr val="075045"/>
              </a:solidFill>
              <a:latin typeface="Source Sans Pro" panose="020B0503030403020204" pitchFamily="34" charset="77"/>
            </a:endParaRPr>
          </a:p>
          <a:p>
            <a:r>
              <a:rPr lang="fr-FR" sz="2000" dirty="0">
                <a:solidFill>
                  <a:srgbClr val="075045"/>
                </a:solidFill>
                <a:latin typeface="Source Sans Pro" panose="020B0503030403020204" pitchFamily="34" charset="77"/>
              </a:rPr>
              <a:t>(disponibles à </a:t>
            </a:r>
          </a:p>
          <a:p>
            <a:r>
              <a:rPr lang="fr-FR" sz="2000" dirty="0">
                <a:solidFill>
                  <a:srgbClr val="075045"/>
                </a:solidFill>
                <a:latin typeface="Source Sans Pro" panose="020B0503030403020204" pitchFamily="34" charset="77"/>
              </a:rPr>
              <a:t>l’échelle nationale)</a:t>
            </a:r>
          </a:p>
        </p:txBody>
      </p:sp>
      <p:graphicFrame>
        <p:nvGraphicFramePr>
          <p:cNvPr id="2" name="Tableau 1">
            <a:extLst>
              <a:ext uri="{FF2B5EF4-FFF2-40B4-BE49-F238E27FC236}">
                <a16:creationId xmlns:a16="http://schemas.microsoft.com/office/drawing/2014/main" id="{A6EB1026-AD4C-9E42-BC19-DA35DDEB5F0C}"/>
              </a:ext>
            </a:extLst>
          </p:cNvPr>
          <p:cNvGraphicFramePr>
            <a:graphicFrameLocks noGrp="1"/>
          </p:cNvGraphicFramePr>
          <p:nvPr>
            <p:extLst>
              <p:ext uri="{D42A27DB-BD31-4B8C-83A1-F6EECF244321}">
                <p14:modId xmlns:p14="http://schemas.microsoft.com/office/powerpoint/2010/main" val="2285549735"/>
              </p:ext>
            </p:extLst>
          </p:nvPr>
        </p:nvGraphicFramePr>
        <p:xfrm>
          <a:off x="2652017" y="66732"/>
          <a:ext cx="7803225" cy="7426210"/>
        </p:xfrm>
        <a:graphic>
          <a:graphicData uri="http://schemas.openxmlformats.org/drawingml/2006/table">
            <a:tbl>
              <a:tblPr>
                <a:tableStyleId>{5C22544A-7EE6-4342-B048-85BDC9FD1C3A}</a:tableStyleId>
              </a:tblPr>
              <a:tblGrid>
                <a:gridCol w="2845773">
                  <a:extLst>
                    <a:ext uri="{9D8B030D-6E8A-4147-A177-3AD203B41FA5}">
                      <a16:colId xmlns:a16="http://schemas.microsoft.com/office/drawing/2014/main" val="3486199416"/>
                    </a:ext>
                  </a:extLst>
                </a:gridCol>
                <a:gridCol w="3227505">
                  <a:extLst>
                    <a:ext uri="{9D8B030D-6E8A-4147-A177-3AD203B41FA5}">
                      <a16:colId xmlns:a16="http://schemas.microsoft.com/office/drawing/2014/main" val="3084092313"/>
                    </a:ext>
                  </a:extLst>
                </a:gridCol>
                <a:gridCol w="1729947">
                  <a:extLst>
                    <a:ext uri="{9D8B030D-6E8A-4147-A177-3AD203B41FA5}">
                      <a16:colId xmlns:a16="http://schemas.microsoft.com/office/drawing/2014/main" val="3637193919"/>
                    </a:ext>
                  </a:extLst>
                </a:gridCol>
              </a:tblGrid>
              <a:tr h="498475">
                <a:tc>
                  <a:txBody>
                    <a:bodyPr/>
                    <a:lstStyle/>
                    <a:p>
                      <a:pPr algn="ctr" fontAlgn="ctr"/>
                      <a:r>
                        <a:rPr lang="fr-FR" sz="1400" b="1" u="none" strike="noStrike" dirty="0">
                          <a:solidFill>
                            <a:schemeClr val="bg1"/>
                          </a:solidFill>
                          <a:effectLst/>
                        </a:rPr>
                        <a:t>Données recherchées</a:t>
                      </a:r>
                      <a:endParaRPr lang="fr-FR" sz="1400" b="1" i="0" u="none" strike="noStrike" dirty="0">
                        <a:solidFill>
                          <a:schemeClr val="bg1"/>
                        </a:solidFill>
                        <a:effectLst/>
                        <a:latin typeface="Source Sans Pro" panose="020B0503030403020204" pitchFamily="34" charset="77"/>
                      </a:endParaRPr>
                    </a:p>
                  </a:txBody>
                  <a:tcPr marL="9346" marR="9346" marT="9346" marB="0" anchor="ctr">
                    <a:solidFill>
                      <a:srgbClr val="075045"/>
                    </a:solidFill>
                  </a:tcPr>
                </a:tc>
                <a:tc>
                  <a:txBody>
                    <a:bodyPr/>
                    <a:lstStyle/>
                    <a:p>
                      <a:pPr algn="ctr" fontAlgn="ctr"/>
                      <a:r>
                        <a:rPr lang="fr-FR" sz="1400" b="1" u="none" strike="noStrike" dirty="0">
                          <a:solidFill>
                            <a:schemeClr val="bg1"/>
                          </a:solidFill>
                          <a:effectLst/>
                        </a:rPr>
                        <a:t>Nom de la données</a:t>
                      </a:r>
                      <a:endParaRPr lang="fr-FR" sz="1400" b="1" i="0" u="none" strike="noStrike" dirty="0">
                        <a:solidFill>
                          <a:schemeClr val="bg1"/>
                        </a:solidFill>
                        <a:effectLst/>
                        <a:latin typeface="Source Sans Pro" panose="020B0503030403020204" pitchFamily="34" charset="77"/>
                      </a:endParaRPr>
                    </a:p>
                  </a:txBody>
                  <a:tcPr marL="9346" marR="9346" marT="9346" marB="0" anchor="ctr">
                    <a:solidFill>
                      <a:srgbClr val="075045"/>
                    </a:solidFill>
                  </a:tcPr>
                </a:tc>
                <a:tc>
                  <a:txBody>
                    <a:bodyPr/>
                    <a:lstStyle/>
                    <a:p>
                      <a:pPr algn="ctr" fontAlgn="ctr"/>
                      <a:r>
                        <a:rPr lang="fr-FR" sz="1400" b="1" u="none" strike="noStrike" dirty="0">
                          <a:solidFill>
                            <a:schemeClr val="bg1"/>
                          </a:solidFill>
                          <a:effectLst/>
                        </a:rPr>
                        <a:t>détenteur données</a:t>
                      </a:r>
                      <a:endParaRPr lang="fr-FR" sz="1400" b="1" i="0" u="none" strike="noStrike" dirty="0">
                        <a:solidFill>
                          <a:schemeClr val="bg1"/>
                        </a:solidFill>
                        <a:effectLst/>
                        <a:latin typeface="Source Sans Pro" panose="020B0503030403020204" pitchFamily="34" charset="77"/>
                      </a:endParaRPr>
                    </a:p>
                  </a:txBody>
                  <a:tcPr marL="9346" marR="9346" marT="9346" marB="0" anchor="ctr">
                    <a:solidFill>
                      <a:srgbClr val="075045"/>
                    </a:solidFill>
                  </a:tcPr>
                </a:tc>
                <a:extLst>
                  <a:ext uri="{0D108BD9-81ED-4DB2-BD59-A6C34878D82A}">
                    <a16:rowId xmlns:a16="http://schemas.microsoft.com/office/drawing/2014/main" val="2939789215"/>
                  </a:ext>
                </a:extLst>
              </a:tr>
              <a:tr h="498475">
                <a:tc>
                  <a:txBody>
                    <a:bodyPr/>
                    <a:lstStyle/>
                    <a:p>
                      <a:pPr algn="l" fontAlgn="ctr"/>
                      <a:r>
                        <a:rPr lang="fr-FR" sz="1800" b="1" u="none" strike="noStrike" dirty="0">
                          <a:effectLst/>
                        </a:rPr>
                        <a:t>Avoir toutes les haies </a:t>
                      </a:r>
                      <a:r>
                        <a:rPr lang="fr-FR" sz="1800" u="none" strike="noStrike" dirty="0">
                          <a:effectLst/>
                        </a:rPr>
                        <a:t>présente sur la parcelle</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l" rtl="0" fontAlgn="ctr"/>
                      <a:endParaRPr lang="fr-FR" sz="1800" b="1" u="none" strike="noStrike" dirty="0">
                        <a:effectLst/>
                      </a:endParaRPr>
                    </a:p>
                    <a:p>
                      <a:pPr algn="l" rtl="0" fontAlgn="ctr"/>
                      <a:r>
                        <a:rPr lang="fr-FR" sz="1800" b="1" u="none" strike="noStrike" dirty="0">
                          <a:effectLst/>
                        </a:rPr>
                        <a:t>cartographie nationale des haies </a:t>
                      </a:r>
                      <a:r>
                        <a:rPr lang="fr-FR" sz="1800" b="0" u="none" strike="noStrike" dirty="0">
                          <a:effectLst/>
                        </a:rPr>
                        <a:t>produite par l’IGN </a:t>
                      </a:r>
                      <a:r>
                        <a:rPr lang="fr-FR" sz="1800" u="none" strike="noStrike" dirty="0">
                          <a:effectLst/>
                        </a:rPr>
                        <a:t>dans le cadre du DSB (Dispositif de suivi des bocage)</a:t>
                      </a:r>
                    </a:p>
                    <a:p>
                      <a:pPr algn="l" rtl="0" fontAlgn="ct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ctr" fontAlgn="ctr"/>
                      <a:r>
                        <a:rPr lang="fr-FR" sz="1800" u="none" strike="noStrike">
                          <a:effectLst/>
                        </a:rPr>
                        <a:t>IGN</a:t>
                      </a:r>
                      <a:endParaRPr lang="fr-FR" sz="1800" b="0" i="0" u="none" strike="noStrike">
                        <a:solidFill>
                          <a:srgbClr val="000000"/>
                        </a:solidFill>
                        <a:effectLst/>
                        <a:latin typeface="Source Sans Pro" panose="020B0503030403020204" pitchFamily="34" charset="77"/>
                      </a:endParaRPr>
                    </a:p>
                  </a:txBody>
                  <a:tcPr marL="9346" marR="9346" marT="9346" marB="0" anchor="ctr">
                    <a:solidFill>
                      <a:srgbClr val="B6D5D6"/>
                    </a:solidFill>
                  </a:tcPr>
                </a:tc>
                <a:extLst>
                  <a:ext uri="{0D108BD9-81ED-4DB2-BD59-A6C34878D82A}">
                    <a16:rowId xmlns:a16="http://schemas.microsoft.com/office/drawing/2014/main" val="1241133330"/>
                  </a:ext>
                </a:extLst>
              </a:tr>
              <a:tr h="498475">
                <a:tc>
                  <a:txBody>
                    <a:bodyPr/>
                    <a:lstStyle/>
                    <a:p>
                      <a:pPr algn="l" fontAlgn="ctr"/>
                      <a:r>
                        <a:rPr lang="fr-FR" sz="1800" b="1" u="none" strike="noStrike" dirty="0">
                          <a:effectLst/>
                        </a:rPr>
                        <a:t>Déterminer les haies </a:t>
                      </a:r>
                      <a:r>
                        <a:rPr lang="fr-FR" sz="1800" u="none" strike="noStrike" dirty="0">
                          <a:effectLst/>
                        </a:rPr>
                        <a:t>dont l'agriculteur </a:t>
                      </a:r>
                      <a:r>
                        <a:rPr lang="fr-FR" sz="1800" b="1" u="none" strike="noStrike" dirty="0">
                          <a:effectLst/>
                        </a:rPr>
                        <a:t>a la gestion</a:t>
                      </a:r>
                      <a:endParaRPr lang="fr-FR" sz="1800" b="1"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l" rtl="0" fontAlgn="ctr"/>
                      <a:endParaRPr lang="fr-FR" sz="1800" b="1" u="none" strike="noStrike" dirty="0">
                        <a:effectLst/>
                      </a:endParaRPr>
                    </a:p>
                    <a:p>
                      <a:pPr algn="l" rtl="0" fontAlgn="ctr"/>
                      <a:r>
                        <a:rPr lang="fr-FR" sz="1800" b="1" u="none" strike="noStrike" dirty="0">
                          <a:effectLst/>
                        </a:rPr>
                        <a:t>SNA </a:t>
                      </a:r>
                      <a:r>
                        <a:rPr lang="fr-FR" sz="1800" u="none" strike="noStrike" dirty="0">
                          <a:effectLst/>
                        </a:rPr>
                        <a:t>(Surface non agricole) où sont notamment référencés les haies (issu du RPG 2018 </a:t>
                      </a:r>
                      <a:r>
                        <a:rPr lang="fr-FR" sz="1800" u="none" strike="noStrike" dirty="0" err="1">
                          <a:effectLst/>
                        </a:rPr>
                        <a:t>niv</a:t>
                      </a:r>
                      <a:r>
                        <a:rPr lang="fr-FR" sz="1800" u="none" strike="noStrike" dirty="0">
                          <a:effectLst/>
                        </a:rPr>
                        <a:t> 2) – DRAAF</a:t>
                      </a:r>
                    </a:p>
                    <a:p>
                      <a:pPr algn="l" rtl="0" fontAlgn="ct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ctr" fontAlgn="ctr"/>
                      <a:r>
                        <a:rPr lang="fr-FR" sz="1800" u="none" strike="noStrike" dirty="0">
                          <a:effectLst/>
                        </a:rPr>
                        <a:t>DRAAF</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extLst>
                  <a:ext uri="{0D108BD9-81ED-4DB2-BD59-A6C34878D82A}">
                    <a16:rowId xmlns:a16="http://schemas.microsoft.com/office/drawing/2014/main" val="2640292905"/>
                  </a:ext>
                </a:extLst>
              </a:tr>
              <a:tr h="249237">
                <a:tc>
                  <a:txBody>
                    <a:bodyPr/>
                    <a:lstStyle/>
                    <a:p>
                      <a:pPr algn="l" fontAlgn="ctr"/>
                      <a:r>
                        <a:rPr lang="fr-FR" sz="1800" b="1" u="none" strike="noStrike" dirty="0">
                          <a:effectLst/>
                        </a:rPr>
                        <a:t>Avoir les lisières de bois </a:t>
                      </a:r>
                      <a:r>
                        <a:rPr lang="fr-FR" sz="1800" u="none" strike="noStrike" dirty="0">
                          <a:effectLst/>
                        </a:rPr>
                        <a:t>attenantes à la parcelle</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l" rtl="0" fontAlgn="ctr"/>
                      <a:r>
                        <a:rPr lang="fr-FR" sz="1800" b="1" u="none" strike="noStrike" dirty="0">
                          <a:effectLst/>
                        </a:rPr>
                        <a:t>BD Forêt </a:t>
                      </a:r>
                      <a:endParaRPr lang="fr-FR" sz="1800" b="1"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ctr" fontAlgn="ctr"/>
                      <a:r>
                        <a:rPr lang="fr-FR" sz="1800" u="none" strike="noStrike" dirty="0">
                          <a:effectLst/>
                        </a:rPr>
                        <a:t>IGN</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extLst>
                  <a:ext uri="{0D108BD9-81ED-4DB2-BD59-A6C34878D82A}">
                    <a16:rowId xmlns:a16="http://schemas.microsoft.com/office/drawing/2014/main" val="2391093244"/>
                  </a:ext>
                </a:extLst>
              </a:tr>
              <a:tr h="498475">
                <a:tc>
                  <a:txBody>
                    <a:bodyPr/>
                    <a:lstStyle/>
                    <a:p>
                      <a:pPr algn="l" fontAlgn="ctr"/>
                      <a:endParaRPr lang="fr-FR" sz="1800" b="1" u="none" strike="noStrike" dirty="0">
                        <a:effectLst/>
                      </a:endParaRPr>
                    </a:p>
                    <a:p>
                      <a:pPr algn="l" fontAlgn="ctr"/>
                      <a:r>
                        <a:rPr lang="fr-FR" sz="1800" b="1" u="none" strike="noStrike" dirty="0">
                          <a:effectLst/>
                        </a:rPr>
                        <a:t>Rattacher des linéaires de haies et lisières boisées </a:t>
                      </a:r>
                      <a:r>
                        <a:rPr lang="fr-FR" sz="1800" b="0" u="none" strike="noStrike" dirty="0">
                          <a:effectLst/>
                        </a:rPr>
                        <a:t>aux parcelles d’un </a:t>
                      </a:r>
                      <a:r>
                        <a:rPr lang="fr-FR" sz="1800" b="1" u="none" strike="noStrike" dirty="0">
                          <a:effectLst/>
                        </a:rPr>
                        <a:t>même exploitant</a:t>
                      </a:r>
                    </a:p>
                    <a:p>
                      <a:pPr algn="l" fontAlgn="ctr"/>
                      <a:endParaRPr lang="fr-FR" sz="1800" b="1"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l" rtl="0" fontAlgn="ctr"/>
                      <a:r>
                        <a:rPr lang="fr-FR" sz="1800" b="1" u="none" strike="noStrike" dirty="0">
                          <a:effectLst/>
                        </a:rPr>
                        <a:t>RPG </a:t>
                      </a:r>
                      <a:r>
                        <a:rPr lang="fr-FR" sz="1800" u="none" strike="noStrike" dirty="0">
                          <a:effectLst/>
                        </a:rPr>
                        <a:t>(Registre parcellaire graphique) avec </a:t>
                      </a:r>
                      <a:r>
                        <a:rPr lang="fr-FR" sz="1800" b="1" u="none" strike="noStrike" dirty="0">
                          <a:effectLst/>
                        </a:rPr>
                        <a:t>n° PACAGE </a:t>
                      </a:r>
                      <a:r>
                        <a:rPr lang="fr-FR" sz="1800" b="0" u="none" strike="noStrike" dirty="0">
                          <a:effectLst/>
                        </a:rPr>
                        <a:t>(</a:t>
                      </a:r>
                      <a:r>
                        <a:rPr lang="fr-FR" sz="1800" b="0" u="none" strike="noStrike" dirty="0" err="1">
                          <a:effectLst/>
                        </a:rPr>
                        <a:t>anonymisé</a:t>
                      </a:r>
                      <a:r>
                        <a:rPr lang="fr-FR" sz="1800" b="0" u="none" strike="noStrike" dirty="0">
                          <a:effectLst/>
                        </a:rPr>
                        <a:t>)</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ctr" fontAlgn="ctr"/>
                      <a:r>
                        <a:rPr lang="fr-FR" sz="1800" u="none" strike="noStrike" dirty="0">
                          <a:effectLst/>
                        </a:rPr>
                        <a:t>DRAAF</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extLst>
                  <a:ext uri="{0D108BD9-81ED-4DB2-BD59-A6C34878D82A}">
                    <a16:rowId xmlns:a16="http://schemas.microsoft.com/office/drawing/2014/main" val="3093180341"/>
                  </a:ext>
                </a:extLst>
              </a:tr>
              <a:tr h="1403951">
                <a:tc>
                  <a:txBody>
                    <a:bodyPr/>
                    <a:lstStyle/>
                    <a:p>
                      <a:pPr algn="l" fontAlgn="ctr"/>
                      <a:r>
                        <a:rPr lang="fr-FR" sz="1800" b="1" u="none" strike="noStrike" dirty="0">
                          <a:effectLst/>
                        </a:rPr>
                        <a:t>Rattacher les exploitations agricoles </a:t>
                      </a:r>
                      <a:r>
                        <a:rPr lang="fr-FR" sz="1800" u="none" strike="noStrike" dirty="0">
                          <a:effectLst/>
                        </a:rPr>
                        <a:t>au territoire PSE</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l" rtl="0" fontAlgn="ctr"/>
                      <a:r>
                        <a:rPr lang="fr-FR" sz="1800" b="1" u="none" strike="noStrike" dirty="0">
                          <a:effectLst/>
                        </a:rPr>
                        <a:t>Périmètre territoire PSE</a:t>
                      </a:r>
                      <a:endParaRPr lang="fr-FR" sz="1800" b="1"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tc>
                  <a:txBody>
                    <a:bodyPr/>
                    <a:lstStyle/>
                    <a:p>
                      <a:pPr algn="ctr" fontAlgn="ctr"/>
                      <a:r>
                        <a:rPr lang="fr-FR" sz="1800" u="none" strike="noStrike" dirty="0">
                          <a:effectLst/>
                        </a:rPr>
                        <a:t>Porteur de projets</a:t>
                      </a:r>
                      <a:endParaRPr lang="fr-FR" sz="1800" b="0" i="0" u="none" strike="noStrike" dirty="0">
                        <a:solidFill>
                          <a:srgbClr val="000000"/>
                        </a:solidFill>
                        <a:effectLst/>
                        <a:latin typeface="Source Sans Pro" panose="020B0503030403020204" pitchFamily="34" charset="77"/>
                      </a:endParaRPr>
                    </a:p>
                  </a:txBody>
                  <a:tcPr marL="9346" marR="9346" marT="9346" marB="0" anchor="ctr">
                    <a:solidFill>
                      <a:srgbClr val="B6D5D6"/>
                    </a:solidFill>
                  </a:tcPr>
                </a:tc>
                <a:extLst>
                  <a:ext uri="{0D108BD9-81ED-4DB2-BD59-A6C34878D82A}">
                    <a16:rowId xmlns:a16="http://schemas.microsoft.com/office/drawing/2014/main" val="1173745202"/>
                  </a:ext>
                </a:extLst>
              </a:tr>
            </a:tbl>
          </a:graphicData>
        </a:graphic>
      </p:graphicFrame>
    </p:spTree>
    <p:extLst>
      <p:ext uri="{BB962C8B-B14F-4D97-AF65-F5344CB8AC3E}">
        <p14:creationId xmlns:p14="http://schemas.microsoft.com/office/powerpoint/2010/main" val="250816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6F0BA62-FB71-F345-B14E-4F0ECDB349B0}"/>
              </a:ext>
            </a:extLst>
          </p:cNvPr>
          <p:cNvPicPr>
            <a:picLocks noChangeAspect="1"/>
          </p:cNvPicPr>
          <p:nvPr/>
        </p:nvPicPr>
        <p:blipFill>
          <a:blip r:embed="rId3"/>
          <a:stretch>
            <a:fillRect/>
          </a:stretch>
        </p:blipFill>
        <p:spPr>
          <a:xfrm>
            <a:off x="0" y="892142"/>
            <a:ext cx="10691813" cy="6667533"/>
          </a:xfrm>
          <a:prstGeom prst="rect">
            <a:avLst/>
          </a:prstGeom>
        </p:spPr>
      </p:pic>
      <p:sp>
        <p:nvSpPr>
          <p:cNvPr id="2" name="Rectangle 1">
            <a:extLst>
              <a:ext uri="{FF2B5EF4-FFF2-40B4-BE49-F238E27FC236}">
                <a16:creationId xmlns:a16="http://schemas.microsoft.com/office/drawing/2014/main" id="{BFA72EC1-3671-B445-A626-07AEBD39A478}"/>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37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165429-113D-9643-9811-48B44BE1868C}"/>
              </a:ext>
            </a:extLst>
          </p:cNvPr>
          <p:cNvPicPr>
            <a:picLocks noChangeAspect="1"/>
          </p:cNvPicPr>
          <p:nvPr/>
        </p:nvPicPr>
        <p:blipFill>
          <a:blip r:embed="rId3"/>
          <a:stretch>
            <a:fillRect/>
          </a:stretch>
        </p:blipFill>
        <p:spPr>
          <a:xfrm>
            <a:off x="-1" y="900332"/>
            <a:ext cx="10678679" cy="6659343"/>
          </a:xfrm>
          <a:prstGeom prst="rect">
            <a:avLst/>
          </a:prstGeom>
        </p:spPr>
      </p:pic>
      <p:sp>
        <p:nvSpPr>
          <p:cNvPr id="4" name="Rectangle 3">
            <a:extLst>
              <a:ext uri="{FF2B5EF4-FFF2-40B4-BE49-F238E27FC236}">
                <a16:creationId xmlns:a16="http://schemas.microsoft.com/office/drawing/2014/main" id="{4A0F0AD3-1A7F-0B41-84C2-604F2B9E9204}"/>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2898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3C6C6D-EEFF-034B-8C92-6921EB785887}"/>
              </a:ext>
            </a:extLst>
          </p:cNvPr>
          <p:cNvPicPr>
            <a:picLocks noChangeAspect="1"/>
          </p:cNvPicPr>
          <p:nvPr/>
        </p:nvPicPr>
        <p:blipFill>
          <a:blip r:embed="rId3"/>
          <a:stretch>
            <a:fillRect/>
          </a:stretch>
        </p:blipFill>
        <p:spPr>
          <a:xfrm>
            <a:off x="-9422" y="886266"/>
            <a:ext cx="10701236" cy="6673410"/>
          </a:xfrm>
          <a:prstGeom prst="rect">
            <a:avLst/>
          </a:prstGeom>
        </p:spPr>
      </p:pic>
      <p:sp>
        <p:nvSpPr>
          <p:cNvPr id="5" name="Rectangle 4">
            <a:extLst>
              <a:ext uri="{FF2B5EF4-FFF2-40B4-BE49-F238E27FC236}">
                <a16:creationId xmlns:a16="http://schemas.microsoft.com/office/drawing/2014/main" id="{CCC2606B-6A08-A141-9507-F6E13AB1E05F}"/>
              </a:ext>
            </a:extLst>
          </p:cNvPr>
          <p:cNvSpPr/>
          <p:nvPr/>
        </p:nvSpPr>
        <p:spPr>
          <a:xfrm>
            <a:off x="689805" y="218363"/>
            <a:ext cx="9635880" cy="408253"/>
          </a:xfrm>
          <a:prstGeom prst="rect">
            <a:avLst/>
          </a:prstGeom>
        </p:spPr>
        <p:txBody>
          <a:bodyPr wrap="square">
            <a:spAutoFit/>
          </a:bodyPr>
          <a:lstStyle/>
          <a:p>
            <a:r>
              <a:rPr lang="fr-FR" dirty="0">
                <a:solidFill>
                  <a:srgbClr val="075045"/>
                </a:solidFill>
                <a:latin typeface="Source Sans Pro" panose="020B0503030403020204" pitchFamily="34" charset="77"/>
              </a:rPr>
              <a:t>carte avec la BD Forêt + le tampon de 10m :  résultat de l’extraction (les lisières)</a:t>
            </a:r>
          </a:p>
        </p:txBody>
      </p:sp>
      <p:sp>
        <p:nvSpPr>
          <p:cNvPr id="6" name="Rectangle 5">
            <a:extLst>
              <a:ext uri="{FF2B5EF4-FFF2-40B4-BE49-F238E27FC236}">
                <a16:creationId xmlns:a16="http://schemas.microsoft.com/office/drawing/2014/main" id="{F9BFE55A-6DFB-154E-BD61-43AD415F5DE4}"/>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937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B8DF07-7CA6-3945-86C2-E67A0662BB64}"/>
              </a:ext>
            </a:extLst>
          </p:cNvPr>
          <p:cNvPicPr>
            <a:picLocks noChangeAspect="1"/>
          </p:cNvPicPr>
          <p:nvPr/>
        </p:nvPicPr>
        <p:blipFill>
          <a:blip r:embed="rId3"/>
          <a:stretch>
            <a:fillRect/>
          </a:stretch>
        </p:blipFill>
        <p:spPr>
          <a:xfrm>
            <a:off x="-1" y="892142"/>
            <a:ext cx="10691813" cy="6667533"/>
          </a:xfrm>
          <a:prstGeom prst="rect">
            <a:avLst/>
          </a:prstGeom>
        </p:spPr>
      </p:pic>
      <p:sp>
        <p:nvSpPr>
          <p:cNvPr id="5" name="ZoneTexte 4">
            <a:extLst>
              <a:ext uri="{FF2B5EF4-FFF2-40B4-BE49-F238E27FC236}">
                <a16:creationId xmlns:a16="http://schemas.microsoft.com/office/drawing/2014/main" id="{4D03E316-3E62-F847-AAE2-D07D8546AF29}"/>
              </a:ext>
            </a:extLst>
          </p:cNvPr>
          <p:cNvSpPr txBox="1"/>
          <p:nvPr/>
        </p:nvSpPr>
        <p:spPr>
          <a:xfrm>
            <a:off x="291548" y="199757"/>
            <a:ext cx="10031895" cy="400110"/>
          </a:xfrm>
          <a:prstGeom prst="rect">
            <a:avLst/>
          </a:prstGeom>
          <a:noFill/>
        </p:spPr>
        <p:txBody>
          <a:bodyPr wrap="square" rtlCol="0">
            <a:spAutoFit/>
          </a:bodyPr>
          <a:lstStyle/>
          <a:p>
            <a:r>
              <a:rPr lang="fr-FR" sz="2000" dirty="0">
                <a:solidFill>
                  <a:srgbClr val="075045"/>
                </a:solidFill>
                <a:latin typeface="Source Sans Pro" panose="020B0503030403020204" pitchFamily="34" charset="77"/>
              </a:rPr>
              <a:t>Superposition couche haie + RPG pour </a:t>
            </a:r>
            <a:r>
              <a:rPr lang="fr-FR" sz="2000" b="1" dirty="0">
                <a:solidFill>
                  <a:srgbClr val="075045"/>
                </a:solidFill>
                <a:latin typeface="Source Sans Pro" panose="020B0503030403020204" pitchFamily="34" charset="77"/>
              </a:rPr>
              <a:t>affecter le linéaire de haies aux parcelles agricoles</a:t>
            </a:r>
          </a:p>
        </p:txBody>
      </p:sp>
      <p:sp>
        <p:nvSpPr>
          <p:cNvPr id="4" name="Rectangle 3">
            <a:extLst>
              <a:ext uri="{FF2B5EF4-FFF2-40B4-BE49-F238E27FC236}">
                <a16:creationId xmlns:a16="http://schemas.microsoft.com/office/drawing/2014/main" id="{44EBBAFA-DD1F-7140-A9AA-3CD9EFDA30D2}"/>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234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794B7E8-8D41-8A48-B282-78232C30C20E}"/>
              </a:ext>
            </a:extLst>
          </p:cNvPr>
          <p:cNvPicPr>
            <a:picLocks noChangeAspect="1"/>
          </p:cNvPicPr>
          <p:nvPr/>
        </p:nvPicPr>
        <p:blipFill>
          <a:blip r:embed="rId3"/>
          <a:stretch>
            <a:fillRect/>
          </a:stretch>
        </p:blipFill>
        <p:spPr>
          <a:xfrm>
            <a:off x="0" y="864973"/>
            <a:ext cx="10735380" cy="6694702"/>
          </a:xfrm>
          <a:prstGeom prst="rect">
            <a:avLst/>
          </a:prstGeom>
        </p:spPr>
      </p:pic>
      <p:sp>
        <p:nvSpPr>
          <p:cNvPr id="5" name="ZoneTexte 4">
            <a:extLst>
              <a:ext uri="{FF2B5EF4-FFF2-40B4-BE49-F238E27FC236}">
                <a16:creationId xmlns:a16="http://schemas.microsoft.com/office/drawing/2014/main" id="{6A7C8DD7-C67B-8845-B419-8FE414A3636A}"/>
              </a:ext>
            </a:extLst>
          </p:cNvPr>
          <p:cNvSpPr txBox="1"/>
          <p:nvPr/>
        </p:nvSpPr>
        <p:spPr>
          <a:xfrm>
            <a:off x="601002" y="224213"/>
            <a:ext cx="8489093" cy="400110"/>
          </a:xfrm>
          <a:prstGeom prst="rect">
            <a:avLst/>
          </a:prstGeom>
          <a:noFill/>
        </p:spPr>
        <p:txBody>
          <a:bodyPr wrap="square" rtlCol="0">
            <a:spAutoFit/>
          </a:bodyPr>
          <a:lstStyle/>
          <a:p>
            <a:r>
              <a:rPr lang="fr-FR" sz="2000" dirty="0">
                <a:solidFill>
                  <a:srgbClr val="075045"/>
                </a:solidFill>
                <a:latin typeface="Source Sans Pro" panose="020B0503030403020204" pitchFamily="34" charset="77"/>
              </a:rPr>
              <a:t>Outil </a:t>
            </a:r>
            <a:r>
              <a:rPr lang="fr-FR" sz="2000" b="1" dirty="0">
                <a:solidFill>
                  <a:srgbClr val="075045"/>
                </a:solidFill>
                <a:latin typeface="Source Sans Pro" panose="020B0503030403020204" pitchFamily="34" charset="77"/>
              </a:rPr>
              <a:t>tampon</a:t>
            </a:r>
            <a:r>
              <a:rPr lang="fr-FR" sz="2000" dirty="0">
                <a:solidFill>
                  <a:srgbClr val="075045"/>
                </a:solidFill>
                <a:latin typeface="Source Sans Pro" panose="020B0503030403020204" pitchFamily="34" charset="77"/>
              </a:rPr>
              <a:t> pour affecter le linéaire de haie à la parcelle</a:t>
            </a:r>
          </a:p>
        </p:txBody>
      </p:sp>
      <p:sp>
        <p:nvSpPr>
          <p:cNvPr id="6" name="Rectangle 5">
            <a:extLst>
              <a:ext uri="{FF2B5EF4-FFF2-40B4-BE49-F238E27FC236}">
                <a16:creationId xmlns:a16="http://schemas.microsoft.com/office/drawing/2014/main" id="{7C620B91-5F5F-B343-8C80-DB126C41DDEB}"/>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669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79949F-F347-9C43-B8B1-75EE86A49006}"/>
              </a:ext>
            </a:extLst>
          </p:cNvPr>
          <p:cNvPicPr>
            <a:picLocks noChangeAspect="1"/>
          </p:cNvPicPr>
          <p:nvPr/>
        </p:nvPicPr>
        <p:blipFill>
          <a:blip r:embed="rId3"/>
          <a:stretch>
            <a:fillRect/>
          </a:stretch>
        </p:blipFill>
        <p:spPr>
          <a:xfrm>
            <a:off x="-1" y="892142"/>
            <a:ext cx="10691813" cy="6667533"/>
          </a:xfrm>
          <a:prstGeom prst="rect">
            <a:avLst/>
          </a:prstGeom>
        </p:spPr>
      </p:pic>
      <p:sp>
        <p:nvSpPr>
          <p:cNvPr id="5" name="ZoneTexte 4">
            <a:extLst>
              <a:ext uri="{FF2B5EF4-FFF2-40B4-BE49-F238E27FC236}">
                <a16:creationId xmlns:a16="http://schemas.microsoft.com/office/drawing/2014/main" id="{F8D12F88-4A36-584C-89B8-A10696419290}"/>
              </a:ext>
            </a:extLst>
          </p:cNvPr>
          <p:cNvSpPr txBox="1"/>
          <p:nvPr/>
        </p:nvSpPr>
        <p:spPr>
          <a:xfrm>
            <a:off x="279723" y="1893525"/>
            <a:ext cx="2927303" cy="1323439"/>
          </a:xfrm>
          <a:prstGeom prst="rect">
            <a:avLst/>
          </a:prstGeom>
          <a:solidFill>
            <a:schemeClr val="bg1"/>
          </a:solidFill>
        </p:spPr>
        <p:txBody>
          <a:bodyPr wrap="square" rtlCol="0">
            <a:spAutoFit/>
          </a:bodyPr>
          <a:lstStyle/>
          <a:p>
            <a:r>
              <a:rPr lang="fr-FR" sz="2000" dirty="0">
                <a:solidFill>
                  <a:srgbClr val="FF0000"/>
                </a:solidFill>
                <a:latin typeface="Source Sans Pro" panose="020B0503030403020204" pitchFamily="34" charset="77"/>
              </a:rPr>
              <a:t>En Armorique, les SNA ne représentent que </a:t>
            </a:r>
            <a:r>
              <a:rPr lang="fr-FR" sz="2000" b="1" dirty="0">
                <a:solidFill>
                  <a:srgbClr val="FF0000"/>
                </a:solidFill>
                <a:latin typeface="Source Sans Pro" panose="020B0503030403020204" pitchFamily="34" charset="77"/>
              </a:rPr>
              <a:t>38% </a:t>
            </a:r>
            <a:r>
              <a:rPr lang="fr-FR" sz="2000" dirty="0">
                <a:solidFill>
                  <a:srgbClr val="FF0000"/>
                </a:solidFill>
                <a:latin typeface="Source Sans Pro" panose="020B0503030403020204" pitchFamily="34" charset="77"/>
              </a:rPr>
              <a:t>des haies présentes sur les EA !</a:t>
            </a:r>
          </a:p>
        </p:txBody>
      </p:sp>
      <p:sp>
        <p:nvSpPr>
          <p:cNvPr id="8" name="ZoneTexte 7">
            <a:extLst>
              <a:ext uri="{FF2B5EF4-FFF2-40B4-BE49-F238E27FC236}">
                <a16:creationId xmlns:a16="http://schemas.microsoft.com/office/drawing/2014/main" id="{8C3B62F0-6252-AC44-97BF-6A9D1ED96E3E}"/>
              </a:ext>
            </a:extLst>
          </p:cNvPr>
          <p:cNvSpPr txBox="1"/>
          <p:nvPr/>
        </p:nvSpPr>
        <p:spPr>
          <a:xfrm>
            <a:off x="770053" y="251712"/>
            <a:ext cx="9921760" cy="400110"/>
          </a:xfrm>
          <a:prstGeom prst="rect">
            <a:avLst/>
          </a:prstGeom>
          <a:noFill/>
        </p:spPr>
        <p:txBody>
          <a:bodyPr wrap="square" rtlCol="0">
            <a:spAutoFit/>
          </a:bodyPr>
          <a:lstStyle/>
          <a:p>
            <a:r>
              <a:rPr lang="fr-FR" sz="2000" b="1" dirty="0">
                <a:solidFill>
                  <a:srgbClr val="075045"/>
                </a:solidFill>
                <a:latin typeface="Source Sans Pro" panose="020B0503030403020204" pitchFamily="34" charset="77"/>
              </a:rPr>
              <a:t>Les SNA pour rattacher la gestion des haies </a:t>
            </a:r>
            <a:r>
              <a:rPr lang="fr-FR" sz="2000" dirty="0">
                <a:solidFill>
                  <a:srgbClr val="075045"/>
                </a:solidFill>
                <a:latin typeface="Source Sans Pro" panose="020B0503030403020204" pitchFamily="34" charset="77"/>
              </a:rPr>
              <a:t>à un agriculteur (oui mais pas suffisant)</a:t>
            </a:r>
          </a:p>
        </p:txBody>
      </p:sp>
      <p:sp>
        <p:nvSpPr>
          <p:cNvPr id="6" name="Rectangle 5">
            <a:extLst>
              <a:ext uri="{FF2B5EF4-FFF2-40B4-BE49-F238E27FC236}">
                <a16:creationId xmlns:a16="http://schemas.microsoft.com/office/drawing/2014/main" id="{23129F37-6948-F94C-B83F-4307CC3F54A2}"/>
              </a:ext>
            </a:extLst>
          </p:cNvPr>
          <p:cNvSpPr/>
          <p:nvPr/>
        </p:nvSpPr>
        <p:spPr>
          <a:xfrm>
            <a:off x="92597" y="6875361"/>
            <a:ext cx="3136740"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8943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BB23C3-BB06-B84A-9C5A-9FFE97C025BF}"/>
              </a:ext>
            </a:extLst>
          </p:cNvPr>
          <p:cNvSpPr/>
          <p:nvPr/>
        </p:nvSpPr>
        <p:spPr>
          <a:xfrm>
            <a:off x="7543791" y="1927850"/>
            <a:ext cx="1616034" cy="1550045"/>
          </a:xfrm>
          <a:prstGeom prst="rect">
            <a:avLst/>
          </a:prstGeom>
          <a:solidFill>
            <a:srgbClr val="D4C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4D66973-A1E7-834E-97DE-2EB8ADF0A052}"/>
              </a:ext>
            </a:extLst>
          </p:cNvPr>
          <p:cNvSpPr/>
          <p:nvPr/>
        </p:nvSpPr>
        <p:spPr>
          <a:xfrm>
            <a:off x="143694" y="3296379"/>
            <a:ext cx="3098126" cy="1550045"/>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B4C60AF-6F96-2C47-8118-FCC5D95542D3}"/>
              </a:ext>
            </a:extLst>
          </p:cNvPr>
          <p:cNvSpPr/>
          <p:nvPr/>
        </p:nvSpPr>
        <p:spPr>
          <a:xfrm>
            <a:off x="1559085" y="3296379"/>
            <a:ext cx="288548" cy="1550045"/>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2465316-6A9B-7146-85B0-815060814A5C}"/>
              </a:ext>
            </a:extLst>
          </p:cNvPr>
          <p:cNvSpPr txBox="1"/>
          <p:nvPr/>
        </p:nvSpPr>
        <p:spPr>
          <a:xfrm>
            <a:off x="143693" y="2839203"/>
            <a:ext cx="3077835" cy="400110"/>
          </a:xfrm>
          <a:prstGeom prst="rect">
            <a:avLst/>
          </a:prstGeom>
          <a:noFill/>
        </p:spPr>
        <p:txBody>
          <a:bodyPr wrap="square" rtlCol="0">
            <a:spAutoFit/>
          </a:bodyPr>
          <a:lstStyle/>
          <a:p>
            <a:pPr algn="ctr"/>
            <a:r>
              <a:rPr lang="fr-FR" sz="2000" dirty="0">
                <a:solidFill>
                  <a:srgbClr val="075045"/>
                </a:solidFill>
                <a:latin typeface="Source Sans Pro" panose="020B0503030403020204" pitchFamily="34" charset="77"/>
              </a:rPr>
              <a:t>Haie en </a:t>
            </a:r>
            <a:r>
              <a:rPr lang="fr-FR" sz="2000" b="1" dirty="0" err="1">
                <a:solidFill>
                  <a:srgbClr val="075045"/>
                </a:solidFill>
                <a:latin typeface="Source Sans Pro" panose="020B0503030403020204" pitchFamily="34" charset="77"/>
              </a:rPr>
              <a:t>intra</a:t>
            </a:r>
            <a:r>
              <a:rPr lang="fr-FR" sz="2000" dirty="0" err="1">
                <a:solidFill>
                  <a:srgbClr val="075045"/>
                </a:solidFill>
                <a:latin typeface="Source Sans Pro" panose="020B0503030403020204" pitchFamily="34" charset="77"/>
              </a:rPr>
              <a:t>parcellaire</a:t>
            </a:r>
            <a:r>
              <a:rPr lang="fr-FR" sz="2000" dirty="0">
                <a:solidFill>
                  <a:srgbClr val="075045"/>
                </a:solidFill>
                <a:latin typeface="Source Sans Pro" panose="020B0503030403020204" pitchFamily="34" charset="77"/>
              </a:rPr>
              <a:t> </a:t>
            </a:r>
          </a:p>
        </p:txBody>
      </p:sp>
      <p:sp>
        <p:nvSpPr>
          <p:cNvPr id="15" name="ZoneTexte 14">
            <a:extLst>
              <a:ext uri="{FF2B5EF4-FFF2-40B4-BE49-F238E27FC236}">
                <a16:creationId xmlns:a16="http://schemas.microsoft.com/office/drawing/2014/main" id="{E239C6DF-F0D2-5747-95E5-A7A50F9EAF37}"/>
              </a:ext>
            </a:extLst>
          </p:cNvPr>
          <p:cNvSpPr txBox="1"/>
          <p:nvPr/>
        </p:nvSpPr>
        <p:spPr>
          <a:xfrm>
            <a:off x="1724233" y="3703133"/>
            <a:ext cx="1620291" cy="830997"/>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Parcelle</a:t>
            </a:r>
          </a:p>
          <a:p>
            <a:pPr algn="ctr"/>
            <a:r>
              <a:rPr lang="fr-FR" sz="1600" dirty="0">
                <a:solidFill>
                  <a:srgbClr val="075045"/>
                </a:solidFill>
                <a:latin typeface="Source Sans Pro" panose="020B0503030403020204" pitchFamily="34" charset="77"/>
              </a:rPr>
              <a:t>agriculteur </a:t>
            </a:r>
          </a:p>
          <a:p>
            <a:pPr algn="ctr"/>
            <a:r>
              <a:rPr lang="fr-FR" sz="1600" b="1" dirty="0">
                <a:solidFill>
                  <a:srgbClr val="075045"/>
                </a:solidFill>
                <a:latin typeface="Source Sans Pro" panose="020B0503030403020204" pitchFamily="34" charset="77"/>
              </a:rPr>
              <a:t>A</a:t>
            </a:r>
          </a:p>
        </p:txBody>
      </p:sp>
      <p:sp>
        <p:nvSpPr>
          <p:cNvPr id="16" name="ZoneTexte 15">
            <a:extLst>
              <a:ext uri="{FF2B5EF4-FFF2-40B4-BE49-F238E27FC236}">
                <a16:creationId xmlns:a16="http://schemas.microsoft.com/office/drawing/2014/main" id="{3C3D51D8-FB7B-5644-8ED3-1002EF216B33}"/>
              </a:ext>
            </a:extLst>
          </p:cNvPr>
          <p:cNvSpPr txBox="1"/>
          <p:nvPr/>
        </p:nvSpPr>
        <p:spPr>
          <a:xfrm>
            <a:off x="68688" y="3655902"/>
            <a:ext cx="1620291" cy="830997"/>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Parcelle agriculteur </a:t>
            </a:r>
          </a:p>
          <a:p>
            <a:pPr algn="ctr"/>
            <a:r>
              <a:rPr lang="fr-FR" sz="1600" b="1" dirty="0">
                <a:solidFill>
                  <a:srgbClr val="075045"/>
                </a:solidFill>
                <a:latin typeface="Source Sans Pro" panose="020B0503030403020204" pitchFamily="34" charset="77"/>
              </a:rPr>
              <a:t>A</a:t>
            </a:r>
          </a:p>
        </p:txBody>
      </p:sp>
      <p:sp>
        <p:nvSpPr>
          <p:cNvPr id="17" name="Rectangle 16">
            <a:extLst>
              <a:ext uri="{FF2B5EF4-FFF2-40B4-BE49-F238E27FC236}">
                <a16:creationId xmlns:a16="http://schemas.microsoft.com/office/drawing/2014/main" id="{BB13FC5B-5E7E-8948-B481-D58A0CE96D99}"/>
              </a:ext>
            </a:extLst>
          </p:cNvPr>
          <p:cNvSpPr/>
          <p:nvPr/>
        </p:nvSpPr>
        <p:spPr>
          <a:xfrm>
            <a:off x="3319307" y="3404363"/>
            <a:ext cx="1785585" cy="1384995"/>
          </a:xfrm>
          <a:prstGeom prst="rect">
            <a:avLst/>
          </a:prstGeom>
        </p:spPr>
        <p:txBody>
          <a:bodyPr wrap="square">
            <a:spAutoFit/>
          </a:bodyPr>
          <a:lstStyle/>
          <a:p>
            <a:r>
              <a:rPr lang="fr-FR" sz="1400" dirty="0">
                <a:solidFill>
                  <a:srgbClr val="075045"/>
                </a:solidFill>
                <a:latin typeface="Source Sans Pro" panose="020B0503030403020204" pitchFamily="34" charset="77"/>
                <a:ea typeface="Times New Roman" panose="02020603050405020304" pitchFamily="18" charset="0"/>
                <a:cs typeface="Calibri" panose="020F0502020204030204" pitchFamily="34" charset="0"/>
              </a:rPr>
              <a:t>haie dans une parcelle du même exploitant agricole ou en limite de deux parcelles du même exploitant agricole.</a:t>
            </a:r>
            <a:r>
              <a:rPr lang="fr-FR" sz="1400" dirty="0">
                <a:solidFill>
                  <a:srgbClr val="075045"/>
                </a:solidFill>
                <a:latin typeface="Source Sans Pro" panose="020B0503030403020204" pitchFamily="34" charset="77"/>
              </a:rPr>
              <a:t> </a:t>
            </a:r>
          </a:p>
        </p:txBody>
      </p:sp>
      <p:sp>
        <p:nvSpPr>
          <p:cNvPr id="18" name="Rectangle 17">
            <a:extLst>
              <a:ext uri="{FF2B5EF4-FFF2-40B4-BE49-F238E27FC236}">
                <a16:creationId xmlns:a16="http://schemas.microsoft.com/office/drawing/2014/main" id="{0C95F4BA-51D4-F54B-BF31-78EDE5648053}"/>
              </a:ext>
            </a:extLst>
          </p:cNvPr>
          <p:cNvSpPr/>
          <p:nvPr/>
        </p:nvSpPr>
        <p:spPr>
          <a:xfrm>
            <a:off x="143693" y="5853160"/>
            <a:ext cx="1620291" cy="1550045"/>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8B5B719-282B-2F4B-A72D-CB28451ACC10}"/>
              </a:ext>
            </a:extLst>
          </p:cNvPr>
          <p:cNvSpPr/>
          <p:nvPr/>
        </p:nvSpPr>
        <p:spPr>
          <a:xfrm>
            <a:off x="1763985" y="5847407"/>
            <a:ext cx="785592" cy="15500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9F21772-AAE1-3E4D-89FF-13A9022F485C}"/>
              </a:ext>
            </a:extLst>
          </p:cNvPr>
          <p:cNvSpPr/>
          <p:nvPr/>
        </p:nvSpPr>
        <p:spPr>
          <a:xfrm>
            <a:off x="1540821" y="5855095"/>
            <a:ext cx="288548" cy="1550045"/>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E2EEB941-13C6-9845-93C6-03AAFF2CFD7D}"/>
              </a:ext>
            </a:extLst>
          </p:cNvPr>
          <p:cNvSpPr txBox="1"/>
          <p:nvPr/>
        </p:nvSpPr>
        <p:spPr>
          <a:xfrm>
            <a:off x="82180" y="6311139"/>
            <a:ext cx="1620291" cy="584775"/>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agriculteur </a:t>
            </a:r>
          </a:p>
          <a:p>
            <a:pPr algn="ctr"/>
            <a:r>
              <a:rPr lang="fr-FR" sz="1600" b="1" dirty="0">
                <a:solidFill>
                  <a:srgbClr val="075045"/>
                </a:solidFill>
                <a:latin typeface="Source Sans Pro" panose="020B0503030403020204" pitchFamily="34" charset="77"/>
              </a:rPr>
              <a:t>A</a:t>
            </a:r>
          </a:p>
        </p:txBody>
      </p:sp>
      <p:sp>
        <p:nvSpPr>
          <p:cNvPr id="22" name="ZoneTexte 21">
            <a:extLst>
              <a:ext uri="{FF2B5EF4-FFF2-40B4-BE49-F238E27FC236}">
                <a16:creationId xmlns:a16="http://schemas.microsoft.com/office/drawing/2014/main" id="{FCDC313B-1589-884B-9D3C-17C01D22F4FD}"/>
              </a:ext>
            </a:extLst>
          </p:cNvPr>
          <p:cNvSpPr txBox="1"/>
          <p:nvPr/>
        </p:nvSpPr>
        <p:spPr>
          <a:xfrm>
            <a:off x="143693" y="5311491"/>
            <a:ext cx="2405884" cy="400110"/>
          </a:xfrm>
          <a:prstGeom prst="rect">
            <a:avLst/>
          </a:prstGeom>
          <a:noFill/>
        </p:spPr>
        <p:txBody>
          <a:bodyPr wrap="square" rtlCol="0">
            <a:spAutoFit/>
          </a:bodyPr>
          <a:lstStyle/>
          <a:p>
            <a:pPr algn="ctr"/>
            <a:r>
              <a:rPr lang="fr-FR" sz="2000" dirty="0">
                <a:solidFill>
                  <a:srgbClr val="075045"/>
                </a:solidFill>
                <a:latin typeface="Source Sans Pro" panose="020B0503030403020204" pitchFamily="34" charset="77"/>
              </a:rPr>
              <a:t>Haie en </a:t>
            </a:r>
            <a:r>
              <a:rPr lang="fr-FR" sz="2000" b="1" dirty="0">
                <a:solidFill>
                  <a:srgbClr val="075045"/>
                </a:solidFill>
                <a:latin typeface="Source Sans Pro" panose="020B0503030403020204" pitchFamily="34" charset="77"/>
              </a:rPr>
              <a:t>interface</a:t>
            </a:r>
          </a:p>
        </p:txBody>
      </p:sp>
      <p:sp>
        <p:nvSpPr>
          <p:cNvPr id="23" name="ZoneTexte 22">
            <a:extLst>
              <a:ext uri="{FF2B5EF4-FFF2-40B4-BE49-F238E27FC236}">
                <a16:creationId xmlns:a16="http://schemas.microsoft.com/office/drawing/2014/main" id="{2C117A86-1885-0449-8613-6DFAFCF7E418}"/>
              </a:ext>
            </a:extLst>
          </p:cNvPr>
          <p:cNvSpPr txBox="1"/>
          <p:nvPr/>
        </p:nvSpPr>
        <p:spPr>
          <a:xfrm>
            <a:off x="1763984" y="6287666"/>
            <a:ext cx="942701" cy="584775"/>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Route, …</a:t>
            </a:r>
            <a:endParaRPr lang="fr-FR" sz="1600" b="1" dirty="0">
              <a:solidFill>
                <a:srgbClr val="075045"/>
              </a:solidFill>
              <a:latin typeface="Source Sans Pro" panose="020B0503030403020204" pitchFamily="34" charset="77"/>
            </a:endParaRPr>
          </a:p>
        </p:txBody>
      </p:sp>
      <p:sp>
        <p:nvSpPr>
          <p:cNvPr id="24" name="Rectangle 23">
            <a:extLst>
              <a:ext uri="{FF2B5EF4-FFF2-40B4-BE49-F238E27FC236}">
                <a16:creationId xmlns:a16="http://schemas.microsoft.com/office/drawing/2014/main" id="{65A678E9-EE89-AE4A-8B9E-B0E4329AD0EC}"/>
              </a:ext>
            </a:extLst>
          </p:cNvPr>
          <p:cNvSpPr/>
          <p:nvPr/>
        </p:nvSpPr>
        <p:spPr>
          <a:xfrm>
            <a:off x="2636609" y="6045341"/>
            <a:ext cx="2289343" cy="1169551"/>
          </a:xfrm>
          <a:prstGeom prst="rect">
            <a:avLst/>
          </a:prstGeom>
        </p:spPr>
        <p:txBody>
          <a:bodyPr wrap="square">
            <a:spAutoFit/>
          </a:bodyPr>
          <a:lstStyle/>
          <a:p>
            <a:r>
              <a:rPr lang="fr-FR" sz="1400" dirty="0">
                <a:solidFill>
                  <a:srgbClr val="075045"/>
                </a:solidFill>
                <a:latin typeface="Source Sans Pro" panose="020B0503030403020204" pitchFamily="34" charset="77"/>
                <a:ea typeface="Times New Roman" panose="02020603050405020304" pitchFamily="18" charset="0"/>
                <a:cs typeface="Calibri" panose="020F0502020204030204" pitchFamily="34" charset="0"/>
              </a:rPr>
              <a:t>haie en interface non agricole (voirie, bâti, élément naturel, …), n’étant pas en limite de deux parcelles agricoles</a:t>
            </a:r>
            <a:endParaRPr lang="fr-FR" sz="1400" dirty="0">
              <a:solidFill>
                <a:srgbClr val="075045"/>
              </a:solidFill>
              <a:latin typeface="Source Sans Pro" panose="020B0503030403020204" pitchFamily="34" charset="77"/>
            </a:endParaRPr>
          </a:p>
        </p:txBody>
      </p:sp>
      <p:sp>
        <p:nvSpPr>
          <p:cNvPr id="25" name="Rectangle 24">
            <a:extLst>
              <a:ext uri="{FF2B5EF4-FFF2-40B4-BE49-F238E27FC236}">
                <a16:creationId xmlns:a16="http://schemas.microsoft.com/office/drawing/2014/main" id="{32F77540-BDC8-9745-BF10-CEDD85E3BDC5}"/>
              </a:ext>
            </a:extLst>
          </p:cNvPr>
          <p:cNvSpPr/>
          <p:nvPr/>
        </p:nvSpPr>
        <p:spPr>
          <a:xfrm>
            <a:off x="6004875" y="1927850"/>
            <a:ext cx="1616034" cy="1550045"/>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98DBDAE6-A96B-F94F-A1C6-58700CAB7492}"/>
              </a:ext>
            </a:extLst>
          </p:cNvPr>
          <p:cNvSpPr/>
          <p:nvPr/>
        </p:nvSpPr>
        <p:spPr>
          <a:xfrm>
            <a:off x="7420266" y="1927850"/>
            <a:ext cx="288548" cy="1550045"/>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D41BC136-CFF3-2047-AF10-5F11CE279C13}"/>
              </a:ext>
            </a:extLst>
          </p:cNvPr>
          <p:cNvSpPr txBox="1"/>
          <p:nvPr/>
        </p:nvSpPr>
        <p:spPr>
          <a:xfrm>
            <a:off x="6004874" y="1470674"/>
            <a:ext cx="3077835" cy="400110"/>
          </a:xfrm>
          <a:prstGeom prst="rect">
            <a:avLst/>
          </a:prstGeom>
          <a:noFill/>
        </p:spPr>
        <p:txBody>
          <a:bodyPr wrap="square" rtlCol="0">
            <a:spAutoFit/>
          </a:bodyPr>
          <a:lstStyle/>
          <a:p>
            <a:pPr algn="ctr"/>
            <a:r>
              <a:rPr lang="fr-FR" sz="2000" dirty="0">
                <a:solidFill>
                  <a:srgbClr val="075045"/>
                </a:solidFill>
                <a:latin typeface="Source Sans Pro" panose="020B0503030403020204" pitchFamily="34" charset="77"/>
              </a:rPr>
              <a:t>Haie en </a:t>
            </a:r>
            <a:r>
              <a:rPr lang="fr-FR" sz="2000" b="1" dirty="0" err="1">
                <a:solidFill>
                  <a:srgbClr val="075045"/>
                </a:solidFill>
                <a:latin typeface="Source Sans Pro" panose="020B0503030403020204" pitchFamily="34" charset="77"/>
              </a:rPr>
              <a:t>inter</a:t>
            </a:r>
            <a:r>
              <a:rPr lang="fr-FR" sz="2000" dirty="0" err="1">
                <a:solidFill>
                  <a:srgbClr val="075045"/>
                </a:solidFill>
                <a:latin typeface="Source Sans Pro" panose="020B0503030403020204" pitchFamily="34" charset="77"/>
              </a:rPr>
              <a:t>parcellaire</a:t>
            </a:r>
            <a:r>
              <a:rPr lang="fr-FR" sz="2000" dirty="0">
                <a:solidFill>
                  <a:srgbClr val="075045"/>
                </a:solidFill>
                <a:latin typeface="Source Sans Pro" panose="020B0503030403020204" pitchFamily="34" charset="77"/>
              </a:rPr>
              <a:t> </a:t>
            </a:r>
          </a:p>
        </p:txBody>
      </p:sp>
      <p:sp>
        <p:nvSpPr>
          <p:cNvPr id="28" name="ZoneTexte 27">
            <a:extLst>
              <a:ext uri="{FF2B5EF4-FFF2-40B4-BE49-F238E27FC236}">
                <a16:creationId xmlns:a16="http://schemas.microsoft.com/office/drawing/2014/main" id="{2A4F85F0-2A6E-BF4E-9C9B-D8E40086490B}"/>
              </a:ext>
            </a:extLst>
          </p:cNvPr>
          <p:cNvSpPr txBox="1"/>
          <p:nvPr/>
        </p:nvSpPr>
        <p:spPr>
          <a:xfrm>
            <a:off x="7663059" y="2369898"/>
            <a:ext cx="1620291" cy="830997"/>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Parcelle</a:t>
            </a:r>
          </a:p>
          <a:p>
            <a:pPr algn="ctr"/>
            <a:r>
              <a:rPr lang="fr-FR" sz="1600" dirty="0">
                <a:solidFill>
                  <a:srgbClr val="075045"/>
                </a:solidFill>
                <a:latin typeface="Source Sans Pro" panose="020B0503030403020204" pitchFamily="34" charset="77"/>
              </a:rPr>
              <a:t>agriculteur </a:t>
            </a:r>
          </a:p>
          <a:p>
            <a:pPr algn="ctr"/>
            <a:r>
              <a:rPr lang="fr-FR" sz="1600" b="1" dirty="0">
                <a:solidFill>
                  <a:srgbClr val="075045"/>
                </a:solidFill>
                <a:latin typeface="Source Sans Pro" panose="020B0503030403020204" pitchFamily="34" charset="77"/>
              </a:rPr>
              <a:t>B</a:t>
            </a:r>
          </a:p>
        </p:txBody>
      </p:sp>
      <p:sp>
        <p:nvSpPr>
          <p:cNvPr id="29" name="ZoneTexte 28">
            <a:extLst>
              <a:ext uri="{FF2B5EF4-FFF2-40B4-BE49-F238E27FC236}">
                <a16:creationId xmlns:a16="http://schemas.microsoft.com/office/drawing/2014/main" id="{34B72936-575D-DC43-99F1-6E5BFCEFBDD0}"/>
              </a:ext>
            </a:extLst>
          </p:cNvPr>
          <p:cNvSpPr txBox="1"/>
          <p:nvPr/>
        </p:nvSpPr>
        <p:spPr>
          <a:xfrm>
            <a:off x="6004875" y="2342344"/>
            <a:ext cx="1620291" cy="830997"/>
          </a:xfrm>
          <a:prstGeom prst="rect">
            <a:avLst/>
          </a:prstGeom>
          <a:noFill/>
        </p:spPr>
        <p:txBody>
          <a:bodyPr wrap="square" rtlCol="0">
            <a:spAutoFit/>
          </a:bodyPr>
          <a:lstStyle/>
          <a:p>
            <a:pPr algn="ctr"/>
            <a:r>
              <a:rPr lang="fr-FR" sz="1600" dirty="0">
                <a:solidFill>
                  <a:srgbClr val="075045"/>
                </a:solidFill>
                <a:latin typeface="Source Sans Pro" panose="020B0503030403020204" pitchFamily="34" charset="77"/>
              </a:rPr>
              <a:t>Parcelle agriculteur </a:t>
            </a:r>
          </a:p>
          <a:p>
            <a:pPr algn="ctr"/>
            <a:r>
              <a:rPr lang="fr-FR" sz="1600" b="1" dirty="0">
                <a:solidFill>
                  <a:srgbClr val="075045"/>
                </a:solidFill>
                <a:latin typeface="Source Sans Pro" panose="020B0503030403020204" pitchFamily="34" charset="77"/>
              </a:rPr>
              <a:t>A</a:t>
            </a:r>
          </a:p>
        </p:txBody>
      </p:sp>
      <p:sp>
        <p:nvSpPr>
          <p:cNvPr id="30" name="Rectangle 29">
            <a:extLst>
              <a:ext uri="{FF2B5EF4-FFF2-40B4-BE49-F238E27FC236}">
                <a16:creationId xmlns:a16="http://schemas.microsoft.com/office/drawing/2014/main" id="{F14C1B38-486D-E146-872E-509E6AB33D4C}"/>
              </a:ext>
            </a:extLst>
          </p:cNvPr>
          <p:cNvSpPr/>
          <p:nvPr/>
        </p:nvSpPr>
        <p:spPr>
          <a:xfrm>
            <a:off x="9203838" y="1904260"/>
            <a:ext cx="1626823" cy="1169551"/>
          </a:xfrm>
          <a:prstGeom prst="rect">
            <a:avLst/>
          </a:prstGeom>
          <a:noFill/>
          <a:ln>
            <a:noFill/>
          </a:ln>
        </p:spPr>
        <p:txBody>
          <a:bodyPr wrap="square">
            <a:spAutoFit/>
          </a:bodyPr>
          <a:lstStyle/>
          <a:p>
            <a:r>
              <a:rPr lang="fr-FR" sz="1400" dirty="0">
                <a:solidFill>
                  <a:srgbClr val="075045"/>
                </a:solidFill>
                <a:latin typeface="Source Sans Pro" panose="020B0503030403020204" pitchFamily="34" charset="77"/>
              </a:rPr>
              <a:t>haie en interface de deux parcelles appartenant à deux exploitants agricole différents </a:t>
            </a:r>
          </a:p>
        </p:txBody>
      </p:sp>
      <p:sp>
        <p:nvSpPr>
          <p:cNvPr id="32" name="ZoneTexte 31">
            <a:extLst>
              <a:ext uri="{FF2B5EF4-FFF2-40B4-BE49-F238E27FC236}">
                <a16:creationId xmlns:a16="http://schemas.microsoft.com/office/drawing/2014/main" id="{211471B1-D210-8542-A5C7-F8B795219170}"/>
              </a:ext>
            </a:extLst>
          </p:cNvPr>
          <p:cNvSpPr txBox="1"/>
          <p:nvPr/>
        </p:nvSpPr>
        <p:spPr>
          <a:xfrm>
            <a:off x="83779" y="112243"/>
            <a:ext cx="4912249" cy="1323439"/>
          </a:xfrm>
          <a:prstGeom prst="rect">
            <a:avLst/>
          </a:prstGeom>
          <a:noFill/>
        </p:spPr>
        <p:txBody>
          <a:bodyPr wrap="square" rtlCol="0">
            <a:spAutoFit/>
          </a:bodyPr>
          <a:lstStyle/>
          <a:p>
            <a:r>
              <a:rPr lang="fr-FR" sz="2000" dirty="0">
                <a:solidFill>
                  <a:srgbClr val="075045"/>
                </a:solidFill>
                <a:latin typeface="Source Sans Pro" panose="020B0503030403020204" pitchFamily="34" charset="77"/>
              </a:rPr>
              <a:t>Enjeu : distinguer les haies dont l’agriculteur a la gestion, des haies dont il n’a pas la gestion mais qui bordent son exploitation (qui appartient à son voisin) </a:t>
            </a:r>
          </a:p>
        </p:txBody>
      </p:sp>
      <p:sp>
        <p:nvSpPr>
          <p:cNvPr id="33" name="Accolade fermante 32">
            <a:extLst>
              <a:ext uri="{FF2B5EF4-FFF2-40B4-BE49-F238E27FC236}">
                <a16:creationId xmlns:a16="http://schemas.microsoft.com/office/drawing/2014/main" id="{CE8A526F-6922-4447-A134-600467A7C75B}"/>
              </a:ext>
            </a:extLst>
          </p:cNvPr>
          <p:cNvSpPr/>
          <p:nvPr/>
        </p:nvSpPr>
        <p:spPr>
          <a:xfrm rot="16200000">
            <a:off x="1500229" y="1139097"/>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ZoneTexte 33">
            <a:extLst>
              <a:ext uri="{FF2B5EF4-FFF2-40B4-BE49-F238E27FC236}">
                <a16:creationId xmlns:a16="http://schemas.microsoft.com/office/drawing/2014/main" id="{66350FDE-6680-A64B-B6C8-DCB077CFA58F}"/>
              </a:ext>
            </a:extLst>
          </p:cNvPr>
          <p:cNvSpPr txBox="1"/>
          <p:nvPr/>
        </p:nvSpPr>
        <p:spPr>
          <a:xfrm>
            <a:off x="531378" y="1691563"/>
            <a:ext cx="2465212" cy="584775"/>
          </a:xfrm>
          <a:prstGeom prst="rect">
            <a:avLst/>
          </a:prstGeom>
          <a:noFill/>
        </p:spPr>
        <p:txBody>
          <a:bodyPr wrap="square" rtlCol="0">
            <a:spAutoFit/>
          </a:bodyPr>
          <a:lstStyle/>
          <a:p>
            <a:pPr algn="ctr"/>
            <a:r>
              <a:rPr lang="fr-FR" sz="1600" b="1" dirty="0">
                <a:solidFill>
                  <a:srgbClr val="075045"/>
                </a:solidFill>
                <a:latin typeface="Source Sans Pro" panose="020B0503030403020204" pitchFamily="34" charset="77"/>
              </a:rPr>
              <a:t>Haie directement affectée « en gestion » </a:t>
            </a:r>
          </a:p>
        </p:txBody>
      </p:sp>
      <p:sp>
        <p:nvSpPr>
          <p:cNvPr id="35" name="Accolade fermante 34">
            <a:extLst>
              <a:ext uri="{FF2B5EF4-FFF2-40B4-BE49-F238E27FC236}">
                <a16:creationId xmlns:a16="http://schemas.microsoft.com/office/drawing/2014/main" id="{4C4933BE-32DA-FE46-BCC3-90A08AD6C6F4}"/>
              </a:ext>
            </a:extLst>
          </p:cNvPr>
          <p:cNvSpPr/>
          <p:nvPr/>
        </p:nvSpPr>
        <p:spPr>
          <a:xfrm rot="16200000">
            <a:off x="7286876" y="-201982"/>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ZoneTexte 35">
            <a:extLst>
              <a:ext uri="{FF2B5EF4-FFF2-40B4-BE49-F238E27FC236}">
                <a16:creationId xmlns:a16="http://schemas.microsoft.com/office/drawing/2014/main" id="{32A25F6A-7C40-AC4D-AE7C-F0D3F40C7DAC}"/>
              </a:ext>
            </a:extLst>
          </p:cNvPr>
          <p:cNvSpPr txBox="1"/>
          <p:nvPr/>
        </p:nvSpPr>
        <p:spPr>
          <a:xfrm>
            <a:off x="6001255" y="159024"/>
            <a:ext cx="2887012" cy="830997"/>
          </a:xfrm>
          <a:prstGeom prst="rect">
            <a:avLst/>
          </a:prstGeom>
          <a:noFill/>
        </p:spPr>
        <p:txBody>
          <a:bodyPr wrap="square" rtlCol="0">
            <a:spAutoFit/>
          </a:bodyPr>
          <a:lstStyle/>
          <a:p>
            <a:pPr algn="ctr"/>
            <a:r>
              <a:rPr lang="fr-FR" sz="1600" b="1" dirty="0">
                <a:solidFill>
                  <a:srgbClr val="075045"/>
                </a:solidFill>
                <a:latin typeface="Source Sans Pro" panose="020B0503030403020204" pitchFamily="34" charset="77"/>
              </a:rPr>
              <a:t>Haie dont il faut déterminer qui des deux agriculteurs a la gestion</a:t>
            </a:r>
          </a:p>
        </p:txBody>
      </p:sp>
      <p:cxnSp>
        <p:nvCxnSpPr>
          <p:cNvPr id="39" name="Connecteur droit avec flèche 38">
            <a:extLst>
              <a:ext uri="{FF2B5EF4-FFF2-40B4-BE49-F238E27FC236}">
                <a16:creationId xmlns:a16="http://schemas.microsoft.com/office/drawing/2014/main" id="{1772C27A-54DE-A940-A174-F3E95D8B5CFC}"/>
              </a:ext>
            </a:extLst>
          </p:cNvPr>
          <p:cNvCxnSpPr>
            <a:cxnSpLocks/>
          </p:cNvCxnSpPr>
          <p:nvPr/>
        </p:nvCxnSpPr>
        <p:spPr>
          <a:xfrm>
            <a:off x="7617463" y="3596550"/>
            <a:ext cx="314167" cy="535578"/>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C12ABFC8-83FE-5745-97F2-2870361B5CB3}"/>
              </a:ext>
            </a:extLst>
          </p:cNvPr>
          <p:cNvCxnSpPr>
            <a:cxnSpLocks/>
          </p:cNvCxnSpPr>
          <p:nvPr/>
        </p:nvCxnSpPr>
        <p:spPr>
          <a:xfrm flipH="1">
            <a:off x="7133301" y="3589377"/>
            <a:ext cx="306782" cy="561721"/>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09C6FA04-D2A8-1740-8CB9-CD0248C5CAE2}"/>
              </a:ext>
            </a:extLst>
          </p:cNvPr>
          <p:cNvSpPr/>
          <p:nvPr/>
        </p:nvSpPr>
        <p:spPr>
          <a:xfrm>
            <a:off x="5431493" y="3685515"/>
            <a:ext cx="1756501" cy="307777"/>
          </a:xfrm>
          <a:prstGeom prst="rect">
            <a:avLst/>
          </a:prstGeom>
        </p:spPr>
        <p:txBody>
          <a:bodyPr wrap="square">
            <a:spAutoFit/>
          </a:bodyPr>
          <a:lstStyle/>
          <a:p>
            <a:r>
              <a:rPr lang="fr-FR" sz="1400" dirty="0">
                <a:solidFill>
                  <a:srgbClr val="075045"/>
                </a:solidFill>
                <a:latin typeface="Source Sans Pro" panose="020B0503030403020204" pitchFamily="34" charset="77"/>
              </a:rPr>
              <a:t>Cas 1 : Si haie en SNA</a:t>
            </a:r>
          </a:p>
        </p:txBody>
      </p:sp>
      <p:sp>
        <p:nvSpPr>
          <p:cNvPr id="49" name="Rectangle 48">
            <a:extLst>
              <a:ext uri="{FF2B5EF4-FFF2-40B4-BE49-F238E27FC236}">
                <a16:creationId xmlns:a16="http://schemas.microsoft.com/office/drawing/2014/main" id="{6A736EE1-D640-694A-BAF3-FA6E739E9E35}"/>
              </a:ext>
            </a:extLst>
          </p:cNvPr>
          <p:cNvSpPr/>
          <p:nvPr/>
        </p:nvSpPr>
        <p:spPr>
          <a:xfrm>
            <a:off x="7946712" y="3694359"/>
            <a:ext cx="1939410" cy="523220"/>
          </a:xfrm>
          <a:prstGeom prst="rect">
            <a:avLst/>
          </a:prstGeom>
        </p:spPr>
        <p:txBody>
          <a:bodyPr wrap="square">
            <a:spAutoFit/>
          </a:bodyPr>
          <a:lstStyle/>
          <a:p>
            <a:r>
              <a:rPr lang="fr-FR" sz="1400" dirty="0">
                <a:solidFill>
                  <a:srgbClr val="075045"/>
                </a:solidFill>
                <a:latin typeface="Source Sans Pro" panose="020B0503030403020204" pitchFamily="34" charset="77"/>
              </a:rPr>
              <a:t>Cas 2 : Si haie non SNA (que linéaire IGN)</a:t>
            </a:r>
          </a:p>
        </p:txBody>
      </p:sp>
      <p:sp>
        <p:nvSpPr>
          <p:cNvPr id="56" name="Rectangle 55">
            <a:extLst>
              <a:ext uri="{FF2B5EF4-FFF2-40B4-BE49-F238E27FC236}">
                <a16:creationId xmlns:a16="http://schemas.microsoft.com/office/drawing/2014/main" id="{E79715AE-066F-0248-91B3-5C1C0CE56B9E}"/>
              </a:ext>
            </a:extLst>
          </p:cNvPr>
          <p:cNvSpPr/>
          <p:nvPr/>
        </p:nvSpPr>
        <p:spPr>
          <a:xfrm>
            <a:off x="9082675" y="4570204"/>
            <a:ext cx="1053479" cy="1010461"/>
          </a:xfrm>
          <a:prstGeom prst="rect">
            <a:avLst/>
          </a:prstGeom>
          <a:solidFill>
            <a:srgbClr val="D4C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048F1647-CAC0-D546-B126-F03B86B02A40}"/>
              </a:ext>
            </a:extLst>
          </p:cNvPr>
          <p:cNvSpPr/>
          <p:nvPr/>
        </p:nvSpPr>
        <p:spPr>
          <a:xfrm>
            <a:off x="7979252" y="4570204"/>
            <a:ext cx="1053479" cy="1010461"/>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6ECB73DD-4415-BF4D-A378-BC90CBFB252F}"/>
              </a:ext>
            </a:extLst>
          </p:cNvPr>
          <p:cNvSpPr txBox="1"/>
          <p:nvPr/>
        </p:nvSpPr>
        <p:spPr>
          <a:xfrm>
            <a:off x="9048942" y="4833153"/>
            <a:ext cx="1049185"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a:t>
            </a:r>
          </a:p>
          <a:p>
            <a:pPr algn="ctr"/>
            <a:r>
              <a:rPr lang="fr-FR" sz="1200" dirty="0">
                <a:solidFill>
                  <a:srgbClr val="075045"/>
                </a:solidFill>
                <a:latin typeface="Source Sans Pro" panose="020B0503030403020204" pitchFamily="34" charset="77"/>
              </a:rPr>
              <a:t>agriculteur </a:t>
            </a:r>
          </a:p>
          <a:p>
            <a:pPr algn="ctr"/>
            <a:r>
              <a:rPr lang="fr-FR" sz="1200" b="1" dirty="0">
                <a:solidFill>
                  <a:srgbClr val="075045"/>
                </a:solidFill>
                <a:latin typeface="Source Sans Pro" panose="020B0503030403020204" pitchFamily="34" charset="77"/>
              </a:rPr>
              <a:t>B</a:t>
            </a:r>
          </a:p>
        </p:txBody>
      </p:sp>
      <p:sp>
        <p:nvSpPr>
          <p:cNvPr id="60" name="ZoneTexte 59">
            <a:extLst>
              <a:ext uri="{FF2B5EF4-FFF2-40B4-BE49-F238E27FC236}">
                <a16:creationId xmlns:a16="http://schemas.microsoft.com/office/drawing/2014/main" id="{87F490A3-A03B-A54F-9695-BE695084266A}"/>
              </a:ext>
            </a:extLst>
          </p:cNvPr>
          <p:cNvSpPr txBox="1"/>
          <p:nvPr/>
        </p:nvSpPr>
        <p:spPr>
          <a:xfrm>
            <a:off x="7979253" y="4734391"/>
            <a:ext cx="1056254"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 agriculteur </a:t>
            </a:r>
          </a:p>
          <a:p>
            <a:pPr algn="ctr"/>
            <a:r>
              <a:rPr lang="fr-FR" sz="1200" b="1" dirty="0">
                <a:solidFill>
                  <a:srgbClr val="075045"/>
                </a:solidFill>
                <a:latin typeface="Source Sans Pro" panose="020B0503030403020204" pitchFamily="34" charset="77"/>
              </a:rPr>
              <a:t>A</a:t>
            </a:r>
          </a:p>
        </p:txBody>
      </p:sp>
      <p:sp>
        <p:nvSpPr>
          <p:cNvPr id="64" name="Rectangle 63">
            <a:extLst>
              <a:ext uri="{FF2B5EF4-FFF2-40B4-BE49-F238E27FC236}">
                <a16:creationId xmlns:a16="http://schemas.microsoft.com/office/drawing/2014/main" id="{8C401067-5C36-704B-8160-76DFDE753575}"/>
              </a:ext>
            </a:extLst>
          </p:cNvPr>
          <p:cNvSpPr/>
          <p:nvPr/>
        </p:nvSpPr>
        <p:spPr>
          <a:xfrm>
            <a:off x="8871348" y="5080435"/>
            <a:ext cx="183463" cy="506874"/>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94C47DCA-501E-2D40-BBF0-3A6D12B52F6B}"/>
              </a:ext>
            </a:extLst>
          </p:cNvPr>
          <p:cNvSpPr/>
          <p:nvPr/>
        </p:nvSpPr>
        <p:spPr>
          <a:xfrm>
            <a:off x="9060224" y="4565348"/>
            <a:ext cx="183463" cy="506874"/>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5C41FDC-D09D-2641-8EB9-637084B3B140}"/>
              </a:ext>
            </a:extLst>
          </p:cNvPr>
          <p:cNvSpPr/>
          <p:nvPr/>
        </p:nvSpPr>
        <p:spPr>
          <a:xfrm>
            <a:off x="9190585" y="4240013"/>
            <a:ext cx="907542" cy="307777"/>
          </a:xfrm>
          <a:prstGeom prst="rect">
            <a:avLst/>
          </a:prstGeom>
        </p:spPr>
        <p:txBody>
          <a:bodyPr wrap="square">
            <a:spAutoFit/>
          </a:bodyPr>
          <a:lstStyle/>
          <a:p>
            <a:r>
              <a:rPr lang="fr-FR" sz="1400" b="1" dirty="0">
                <a:solidFill>
                  <a:srgbClr val="075045"/>
                </a:solidFill>
                <a:latin typeface="Source Sans Pro" panose="020B0503030403020204" pitchFamily="34" charset="77"/>
              </a:rPr>
              <a:t>50%</a:t>
            </a:r>
          </a:p>
        </p:txBody>
      </p:sp>
      <p:sp>
        <p:nvSpPr>
          <p:cNvPr id="70" name="Rectangle 69">
            <a:extLst>
              <a:ext uri="{FF2B5EF4-FFF2-40B4-BE49-F238E27FC236}">
                <a16:creationId xmlns:a16="http://schemas.microsoft.com/office/drawing/2014/main" id="{D3208462-AAE9-624F-AFC3-CB4370F54812}"/>
              </a:ext>
            </a:extLst>
          </p:cNvPr>
          <p:cNvSpPr/>
          <p:nvPr/>
        </p:nvSpPr>
        <p:spPr>
          <a:xfrm>
            <a:off x="8125190" y="4271061"/>
            <a:ext cx="907542" cy="307777"/>
          </a:xfrm>
          <a:prstGeom prst="rect">
            <a:avLst/>
          </a:prstGeom>
        </p:spPr>
        <p:txBody>
          <a:bodyPr wrap="square">
            <a:spAutoFit/>
          </a:bodyPr>
          <a:lstStyle/>
          <a:p>
            <a:pPr algn="r"/>
            <a:r>
              <a:rPr lang="fr-FR" sz="1400" b="1" dirty="0">
                <a:solidFill>
                  <a:srgbClr val="075045"/>
                </a:solidFill>
                <a:latin typeface="Source Sans Pro" panose="020B0503030403020204" pitchFamily="34" charset="77"/>
              </a:rPr>
              <a:t>50%</a:t>
            </a:r>
          </a:p>
        </p:txBody>
      </p:sp>
      <p:sp>
        <p:nvSpPr>
          <p:cNvPr id="71" name="Rectangle 70">
            <a:extLst>
              <a:ext uri="{FF2B5EF4-FFF2-40B4-BE49-F238E27FC236}">
                <a16:creationId xmlns:a16="http://schemas.microsoft.com/office/drawing/2014/main" id="{86206271-3770-074F-A5A7-1A2B0CED90CF}"/>
              </a:ext>
            </a:extLst>
          </p:cNvPr>
          <p:cNvSpPr/>
          <p:nvPr/>
        </p:nvSpPr>
        <p:spPr>
          <a:xfrm>
            <a:off x="6633952" y="4541373"/>
            <a:ext cx="1053479" cy="1010461"/>
          </a:xfrm>
          <a:prstGeom prst="rect">
            <a:avLst/>
          </a:prstGeom>
          <a:solidFill>
            <a:srgbClr val="D4C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34A7ACB2-A6E0-3E44-B9A7-66704A2CEAAE}"/>
              </a:ext>
            </a:extLst>
          </p:cNvPr>
          <p:cNvSpPr/>
          <p:nvPr/>
        </p:nvSpPr>
        <p:spPr>
          <a:xfrm>
            <a:off x="5530529" y="4541373"/>
            <a:ext cx="1053479" cy="1010461"/>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0A6A2B76-5073-7746-A4EE-81FC993373EA}"/>
              </a:ext>
            </a:extLst>
          </p:cNvPr>
          <p:cNvSpPr txBox="1"/>
          <p:nvPr/>
        </p:nvSpPr>
        <p:spPr>
          <a:xfrm>
            <a:off x="6600219" y="4804322"/>
            <a:ext cx="1049185"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a:t>
            </a:r>
          </a:p>
          <a:p>
            <a:pPr algn="ctr"/>
            <a:r>
              <a:rPr lang="fr-FR" sz="1200" dirty="0">
                <a:solidFill>
                  <a:srgbClr val="075045"/>
                </a:solidFill>
                <a:latin typeface="Source Sans Pro" panose="020B0503030403020204" pitchFamily="34" charset="77"/>
              </a:rPr>
              <a:t>agriculteur </a:t>
            </a:r>
          </a:p>
          <a:p>
            <a:pPr algn="ctr"/>
            <a:r>
              <a:rPr lang="fr-FR" sz="1200" b="1" dirty="0">
                <a:solidFill>
                  <a:srgbClr val="075045"/>
                </a:solidFill>
                <a:latin typeface="Source Sans Pro" panose="020B0503030403020204" pitchFamily="34" charset="77"/>
              </a:rPr>
              <a:t>B</a:t>
            </a:r>
          </a:p>
        </p:txBody>
      </p:sp>
      <p:sp>
        <p:nvSpPr>
          <p:cNvPr id="74" name="ZoneTexte 73">
            <a:extLst>
              <a:ext uri="{FF2B5EF4-FFF2-40B4-BE49-F238E27FC236}">
                <a16:creationId xmlns:a16="http://schemas.microsoft.com/office/drawing/2014/main" id="{0A4E6019-6EA1-4D4E-A96C-05FBF17FE650}"/>
              </a:ext>
            </a:extLst>
          </p:cNvPr>
          <p:cNvSpPr txBox="1"/>
          <p:nvPr/>
        </p:nvSpPr>
        <p:spPr>
          <a:xfrm>
            <a:off x="5393783" y="4761625"/>
            <a:ext cx="1056254"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 agriculteur </a:t>
            </a:r>
          </a:p>
          <a:p>
            <a:pPr algn="ctr"/>
            <a:r>
              <a:rPr lang="fr-FR" sz="1200" b="1" dirty="0">
                <a:solidFill>
                  <a:srgbClr val="075045"/>
                </a:solidFill>
                <a:latin typeface="Source Sans Pro" panose="020B0503030403020204" pitchFamily="34" charset="77"/>
              </a:rPr>
              <a:t>A</a:t>
            </a:r>
          </a:p>
        </p:txBody>
      </p:sp>
      <p:sp>
        <p:nvSpPr>
          <p:cNvPr id="76" name="Rectangle 75">
            <a:extLst>
              <a:ext uri="{FF2B5EF4-FFF2-40B4-BE49-F238E27FC236}">
                <a16:creationId xmlns:a16="http://schemas.microsoft.com/office/drawing/2014/main" id="{4C9186C2-8258-5046-9063-FF4A7E5726B3}"/>
              </a:ext>
            </a:extLst>
          </p:cNvPr>
          <p:cNvSpPr/>
          <p:nvPr/>
        </p:nvSpPr>
        <p:spPr>
          <a:xfrm>
            <a:off x="6510128" y="4541372"/>
            <a:ext cx="218576" cy="1010461"/>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3994F46E-C120-4B49-968F-50CA1ECB5464}"/>
              </a:ext>
            </a:extLst>
          </p:cNvPr>
          <p:cNvSpPr/>
          <p:nvPr/>
        </p:nvSpPr>
        <p:spPr>
          <a:xfrm>
            <a:off x="6741862" y="4211182"/>
            <a:ext cx="907542" cy="307777"/>
          </a:xfrm>
          <a:prstGeom prst="rect">
            <a:avLst/>
          </a:prstGeom>
        </p:spPr>
        <p:txBody>
          <a:bodyPr wrap="square">
            <a:spAutoFit/>
          </a:bodyPr>
          <a:lstStyle/>
          <a:p>
            <a:r>
              <a:rPr lang="fr-FR" sz="1400" b="1" dirty="0">
                <a:solidFill>
                  <a:srgbClr val="075045"/>
                </a:solidFill>
                <a:latin typeface="Source Sans Pro" panose="020B0503030403020204" pitchFamily="34" charset="77"/>
              </a:rPr>
              <a:t>0%</a:t>
            </a:r>
          </a:p>
        </p:txBody>
      </p:sp>
      <p:sp>
        <p:nvSpPr>
          <p:cNvPr id="78" name="Rectangle 77">
            <a:extLst>
              <a:ext uri="{FF2B5EF4-FFF2-40B4-BE49-F238E27FC236}">
                <a16:creationId xmlns:a16="http://schemas.microsoft.com/office/drawing/2014/main" id="{AABCEBCE-FE29-2B4F-A4C8-CBB1F5285008}"/>
              </a:ext>
            </a:extLst>
          </p:cNvPr>
          <p:cNvSpPr/>
          <p:nvPr/>
        </p:nvSpPr>
        <p:spPr>
          <a:xfrm>
            <a:off x="5676467" y="4242230"/>
            <a:ext cx="907542" cy="307777"/>
          </a:xfrm>
          <a:prstGeom prst="rect">
            <a:avLst/>
          </a:prstGeom>
        </p:spPr>
        <p:txBody>
          <a:bodyPr wrap="square">
            <a:spAutoFit/>
          </a:bodyPr>
          <a:lstStyle/>
          <a:p>
            <a:pPr algn="r"/>
            <a:r>
              <a:rPr lang="fr-FR" sz="1400" b="1" dirty="0">
                <a:solidFill>
                  <a:srgbClr val="075045"/>
                </a:solidFill>
                <a:latin typeface="Source Sans Pro" panose="020B0503030403020204" pitchFamily="34" charset="77"/>
              </a:rPr>
              <a:t>100%</a:t>
            </a:r>
          </a:p>
        </p:txBody>
      </p:sp>
      <p:sp>
        <p:nvSpPr>
          <p:cNvPr id="79" name="Rectangle 78">
            <a:extLst>
              <a:ext uri="{FF2B5EF4-FFF2-40B4-BE49-F238E27FC236}">
                <a16:creationId xmlns:a16="http://schemas.microsoft.com/office/drawing/2014/main" id="{64275CD8-F689-B747-A676-25FCE6FCB009}"/>
              </a:ext>
            </a:extLst>
          </p:cNvPr>
          <p:cNvSpPr/>
          <p:nvPr/>
        </p:nvSpPr>
        <p:spPr>
          <a:xfrm>
            <a:off x="6392514" y="4541372"/>
            <a:ext cx="241438" cy="1010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067E75E4-CC6F-5A49-9EAB-D2E16F57904F}"/>
              </a:ext>
            </a:extLst>
          </p:cNvPr>
          <p:cNvSpPr/>
          <p:nvPr/>
        </p:nvSpPr>
        <p:spPr>
          <a:xfrm>
            <a:off x="6620794" y="6060067"/>
            <a:ext cx="1053479" cy="1010461"/>
          </a:xfrm>
          <a:prstGeom prst="rect">
            <a:avLst/>
          </a:prstGeom>
          <a:solidFill>
            <a:srgbClr val="D4C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83534B4-1AAF-504F-99EB-3F049F9FC93F}"/>
              </a:ext>
            </a:extLst>
          </p:cNvPr>
          <p:cNvSpPr/>
          <p:nvPr/>
        </p:nvSpPr>
        <p:spPr>
          <a:xfrm>
            <a:off x="5517371" y="6060067"/>
            <a:ext cx="1053479" cy="1010461"/>
          </a:xfrm>
          <a:prstGeom prst="rect">
            <a:avLst/>
          </a:prstGeom>
          <a:solidFill>
            <a:srgbClr val="84B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F61E1F90-C9A9-7148-824E-D6805D5FC026}"/>
              </a:ext>
            </a:extLst>
          </p:cNvPr>
          <p:cNvSpPr txBox="1"/>
          <p:nvPr/>
        </p:nvSpPr>
        <p:spPr>
          <a:xfrm>
            <a:off x="6657882" y="6451565"/>
            <a:ext cx="1049185"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a:t>
            </a:r>
          </a:p>
          <a:p>
            <a:pPr algn="ctr"/>
            <a:r>
              <a:rPr lang="fr-FR" sz="1200" dirty="0">
                <a:solidFill>
                  <a:srgbClr val="075045"/>
                </a:solidFill>
                <a:latin typeface="Source Sans Pro" panose="020B0503030403020204" pitchFamily="34" charset="77"/>
              </a:rPr>
              <a:t>agriculteur </a:t>
            </a:r>
          </a:p>
          <a:p>
            <a:pPr algn="ctr"/>
            <a:r>
              <a:rPr lang="fr-FR" sz="1200" b="1" dirty="0">
                <a:solidFill>
                  <a:srgbClr val="075045"/>
                </a:solidFill>
                <a:latin typeface="Source Sans Pro" panose="020B0503030403020204" pitchFamily="34" charset="77"/>
              </a:rPr>
              <a:t>B</a:t>
            </a:r>
          </a:p>
        </p:txBody>
      </p:sp>
      <p:sp>
        <p:nvSpPr>
          <p:cNvPr id="91" name="ZoneTexte 90">
            <a:extLst>
              <a:ext uri="{FF2B5EF4-FFF2-40B4-BE49-F238E27FC236}">
                <a16:creationId xmlns:a16="http://schemas.microsoft.com/office/drawing/2014/main" id="{0BB7A592-DB18-F74C-B98C-C4C731411C60}"/>
              </a:ext>
            </a:extLst>
          </p:cNvPr>
          <p:cNvSpPr txBox="1"/>
          <p:nvPr/>
        </p:nvSpPr>
        <p:spPr>
          <a:xfrm>
            <a:off x="5391168" y="6274820"/>
            <a:ext cx="1056254" cy="646331"/>
          </a:xfrm>
          <a:prstGeom prst="rect">
            <a:avLst/>
          </a:prstGeom>
          <a:noFill/>
        </p:spPr>
        <p:txBody>
          <a:bodyPr wrap="square" rtlCol="0">
            <a:spAutoFit/>
          </a:bodyPr>
          <a:lstStyle/>
          <a:p>
            <a:pPr algn="ctr"/>
            <a:r>
              <a:rPr lang="fr-FR" sz="1200" dirty="0">
                <a:solidFill>
                  <a:srgbClr val="075045"/>
                </a:solidFill>
                <a:latin typeface="Source Sans Pro" panose="020B0503030403020204" pitchFamily="34" charset="77"/>
              </a:rPr>
              <a:t>Parcelle agriculteur </a:t>
            </a:r>
          </a:p>
          <a:p>
            <a:pPr algn="ctr"/>
            <a:r>
              <a:rPr lang="fr-FR" sz="1200" b="1" dirty="0">
                <a:solidFill>
                  <a:srgbClr val="075045"/>
                </a:solidFill>
                <a:latin typeface="Source Sans Pro" panose="020B0503030403020204" pitchFamily="34" charset="77"/>
              </a:rPr>
              <a:t>A</a:t>
            </a:r>
          </a:p>
        </p:txBody>
      </p:sp>
      <p:sp>
        <p:nvSpPr>
          <p:cNvPr id="92" name="Rectangle 91">
            <a:extLst>
              <a:ext uri="{FF2B5EF4-FFF2-40B4-BE49-F238E27FC236}">
                <a16:creationId xmlns:a16="http://schemas.microsoft.com/office/drawing/2014/main" id="{6CBB8797-418B-3C4E-B095-02CD61A7DEFE}"/>
              </a:ext>
            </a:extLst>
          </p:cNvPr>
          <p:cNvSpPr/>
          <p:nvPr/>
        </p:nvSpPr>
        <p:spPr>
          <a:xfrm>
            <a:off x="6496970" y="6060066"/>
            <a:ext cx="218576" cy="1010461"/>
          </a:xfrm>
          <a:prstGeom prst="rect">
            <a:avLst/>
          </a:prstGeom>
          <a:solidFill>
            <a:srgbClr val="0C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7F50A6F4-1B82-2045-A7C9-784BDDFA44A3}"/>
              </a:ext>
            </a:extLst>
          </p:cNvPr>
          <p:cNvSpPr/>
          <p:nvPr/>
        </p:nvSpPr>
        <p:spPr>
          <a:xfrm>
            <a:off x="6728704" y="5729876"/>
            <a:ext cx="907542" cy="307777"/>
          </a:xfrm>
          <a:prstGeom prst="rect">
            <a:avLst/>
          </a:prstGeom>
        </p:spPr>
        <p:txBody>
          <a:bodyPr wrap="square">
            <a:spAutoFit/>
          </a:bodyPr>
          <a:lstStyle/>
          <a:p>
            <a:r>
              <a:rPr lang="fr-FR" sz="1400" b="1" dirty="0">
                <a:solidFill>
                  <a:srgbClr val="075045"/>
                </a:solidFill>
                <a:latin typeface="Source Sans Pro" panose="020B0503030403020204" pitchFamily="34" charset="77"/>
              </a:rPr>
              <a:t>30%</a:t>
            </a:r>
          </a:p>
        </p:txBody>
      </p:sp>
      <p:sp>
        <p:nvSpPr>
          <p:cNvPr id="94" name="Rectangle 93">
            <a:extLst>
              <a:ext uri="{FF2B5EF4-FFF2-40B4-BE49-F238E27FC236}">
                <a16:creationId xmlns:a16="http://schemas.microsoft.com/office/drawing/2014/main" id="{AB5CF2DC-32CE-BC46-9C36-92E98EBF1ECA}"/>
              </a:ext>
            </a:extLst>
          </p:cNvPr>
          <p:cNvSpPr/>
          <p:nvPr/>
        </p:nvSpPr>
        <p:spPr>
          <a:xfrm>
            <a:off x="5607647" y="5735685"/>
            <a:ext cx="907542" cy="307777"/>
          </a:xfrm>
          <a:prstGeom prst="rect">
            <a:avLst/>
          </a:prstGeom>
        </p:spPr>
        <p:txBody>
          <a:bodyPr wrap="square">
            <a:spAutoFit/>
          </a:bodyPr>
          <a:lstStyle/>
          <a:p>
            <a:pPr algn="r"/>
            <a:r>
              <a:rPr lang="fr-FR" sz="1400" b="1" dirty="0">
                <a:solidFill>
                  <a:srgbClr val="075045"/>
                </a:solidFill>
                <a:latin typeface="Source Sans Pro" panose="020B0503030403020204" pitchFamily="34" charset="77"/>
              </a:rPr>
              <a:t>70%</a:t>
            </a:r>
          </a:p>
        </p:txBody>
      </p:sp>
      <p:sp>
        <p:nvSpPr>
          <p:cNvPr id="95" name="Rectangle 94">
            <a:extLst>
              <a:ext uri="{FF2B5EF4-FFF2-40B4-BE49-F238E27FC236}">
                <a16:creationId xmlns:a16="http://schemas.microsoft.com/office/drawing/2014/main" id="{B93FDF2D-EBAA-844B-9BDE-95C2AA863C15}"/>
              </a:ext>
            </a:extLst>
          </p:cNvPr>
          <p:cNvSpPr/>
          <p:nvPr/>
        </p:nvSpPr>
        <p:spPr>
          <a:xfrm>
            <a:off x="6366104" y="6060066"/>
            <a:ext cx="241438" cy="1010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C46C5384-9B0D-474A-BBAC-7BD6E090299A}"/>
              </a:ext>
            </a:extLst>
          </p:cNvPr>
          <p:cNvSpPr/>
          <p:nvPr/>
        </p:nvSpPr>
        <p:spPr>
          <a:xfrm>
            <a:off x="6611211" y="6056659"/>
            <a:ext cx="208697"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DA92DBEB-723B-4442-9CFA-0868153B5CE6}"/>
              </a:ext>
            </a:extLst>
          </p:cNvPr>
          <p:cNvSpPr/>
          <p:nvPr/>
        </p:nvSpPr>
        <p:spPr>
          <a:xfrm>
            <a:off x="5290019" y="5580093"/>
            <a:ext cx="1626823" cy="307777"/>
          </a:xfrm>
          <a:prstGeom prst="rect">
            <a:avLst/>
          </a:prstGeom>
        </p:spPr>
        <p:txBody>
          <a:bodyPr wrap="square">
            <a:spAutoFit/>
          </a:bodyPr>
          <a:lstStyle/>
          <a:p>
            <a:r>
              <a:rPr lang="fr-FR" sz="1400" dirty="0">
                <a:solidFill>
                  <a:srgbClr val="075045"/>
                </a:solidFill>
                <a:latin typeface="Source Sans Pro" panose="020B0503030403020204" pitchFamily="34" charset="77"/>
              </a:rPr>
              <a:t>ou</a:t>
            </a:r>
          </a:p>
        </p:txBody>
      </p:sp>
    </p:spTree>
    <p:extLst>
      <p:ext uri="{BB962C8B-B14F-4D97-AF65-F5344CB8AC3E}">
        <p14:creationId xmlns:p14="http://schemas.microsoft.com/office/powerpoint/2010/main" val="2893406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15F7B2-D47A-2640-80D8-418EB2312CC4}"/>
              </a:ext>
            </a:extLst>
          </p:cNvPr>
          <p:cNvSpPr/>
          <p:nvPr/>
        </p:nvSpPr>
        <p:spPr>
          <a:xfrm>
            <a:off x="545970" y="1222840"/>
            <a:ext cx="8555827" cy="4524315"/>
          </a:xfrm>
          <a:prstGeom prst="rect">
            <a:avLst/>
          </a:prstGeom>
        </p:spPr>
        <p:txBody>
          <a:bodyPr wrap="square">
            <a:spAutoFit/>
          </a:bodyPr>
          <a:lstStyle/>
          <a:p>
            <a:r>
              <a:rPr lang="fr-FR" sz="2400" b="1" dirty="0">
                <a:solidFill>
                  <a:srgbClr val="075045"/>
                </a:solidFill>
                <a:latin typeface="Source Sans Pro" panose="020B0503030403020204" pitchFamily="34" charset="77"/>
                <a:ea typeface="Times New Roman" panose="02020603050405020304" pitchFamily="18" charset="0"/>
                <a:cs typeface="Calibri" panose="020F0502020204030204" pitchFamily="34" charset="0"/>
              </a:rPr>
              <a:t>Haie mitoyenne :</a:t>
            </a:r>
            <a:r>
              <a:rPr lang="fr-FR" sz="2400" dirty="0">
                <a:solidFill>
                  <a:srgbClr val="075045"/>
                </a:solidFill>
                <a:latin typeface="Source Sans Pro" panose="020B0503030403020204" pitchFamily="34" charset="77"/>
                <a:ea typeface="Times New Roman" panose="02020603050405020304" pitchFamily="18" charset="0"/>
                <a:cs typeface="Calibri" panose="020F0502020204030204" pitchFamily="34" charset="0"/>
              </a:rPr>
              <a:t> </a:t>
            </a:r>
            <a:r>
              <a:rPr lang="fr-FR" sz="2400" dirty="0">
                <a:solidFill>
                  <a:srgbClr val="075045"/>
                </a:solidFill>
                <a:latin typeface="Source Sans Pro" panose="020B0503030403020204" pitchFamily="34" charset="77"/>
                <a:ea typeface="Times New Roman" panose="02020603050405020304" pitchFamily="18" charset="0"/>
              </a:rPr>
              <a:t>Une haie mitoyenne appartient aux deux propriétaires. Elle nécessite un accord entre les deux propriétaires riverains pour déterminer ensemble de l’entretien et du partage de l’usufruit des produits de la haie. La mitoyenneté a une valeur juridique, si l’accord est enregistré devant le notaire.</a:t>
            </a:r>
          </a:p>
          <a:p>
            <a:endParaRPr lang="fr-FR" sz="2400" dirty="0">
              <a:solidFill>
                <a:srgbClr val="075045"/>
              </a:solidFill>
              <a:latin typeface="Source Sans Pro" panose="020B0503030403020204" pitchFamily="34" charset="77"/>
              <a:ea typeface="Times New Roman" panose="02020603050405020304" pitchFamily="18" charset="0"/>
            </a:endParaRPr>
          </a:p>
          <a:p>
            <a:r>
              <a:rPr lang="fr-FR" sz="2400" dirty="0">
                <a:solidFill>
                  <a:srgbClr val="075045"/>
                </a:solidFill>
                <a:latin typeface="Source Sans Pro" panose="020B0503030403020204" pitchFamily="34" charset="77"/>
              </a:rPr>
              <a:t>La mitoyenneté est peu courante dans les territoires. </a:t>
            </a:r>
          </a:p>
          <a:p>
            <a:r>
              <a:rPr lang="fr-FR" sz="2400" dirty="0">
                <a:solidFill>
                  <a:srgbClr val="075045"/>
                </a:solidFill>
                <a:latin typeface="Source Sans Pro" panose="020B0503030403020204" pitchFamily="34" charset="77"/>
              </a:rPr>
              <a:t>La notion de mitoyenneté et de partage de la gestion s’est souvent installée de fait car plus personne ne veut gérer les haies ; chacun gère son côté mécaniquement et non de façon sylvicole, impliquant une intervention sur toute l’épaisseur de la haie (recépage, prélèvent, …) = fausse mitoyenneté.</a:t>
            </a:r>
          </a:p>
        </p:txBody>
      </p:sp>
      <p:sp>
        <p:nvSpPr>
          <p:cNvPr id="3" name="Rectangle 2">
            <a:extLst>
              <a:ext uri="{FF2B5EF4-FFF2-40B4-BE49-F238E27FC236}">
                <a16:creationId xmlns:a16="http://schemas.microsoft.com/office/drawing/2014/main" id="{42A07552-C6F2-924F-A5D9-4071A73EA91A}"/>
              </a:ext>
            </a:extLst>
          </p:cNvPr>
          <p:cNvSpPr/>
          <p:nvPr/>
        </p:nvSpPr>
        <p:spPr>
          <a:xfrm>
            <a:off x="545970" y="6100573"/>
            <a:ext cx="8555827" cy="1200329"/>
          </a:xfrm>
          <a:prstGeom prst="rect">
            <a:avLst/>
          </a:prstGeom>
        </p:spPr>
        <p:txBody>
          <a:bodyPr wrap="square">
            <a:spAutoFit/>
          </a:bodyPr>
          <a:lstStyle/>
          <a:p>
            <a:r>
              <a:rPr lang="fr-FR" sz="2400" b="1" dirty="0">
                <a:solidFill>
                  <a:srgbClr val="075045"/>
                </a:solidFill>
                <a:latin typeface="Source Sans Pro" panose="020B0503030403020204" pitchFamily="34" charset="77"/>
                <a:ea typeface="Times New Roman" panose="02020603050405020304" pitchFamily="18" charset="0"/>
              </a:rPr>
              <a:t>Haie en gestion :</a:t>
            </a:r>
            <a:r>
              <a:rPr lang="fr-FR" sz="2400" dirty="0">
                <a:solidFill>
                  <a:srgbClr val="075045"/>
                </a:solidFill>
                <a:latin typeface="Source Sans Pro" panose="020B0503030403020204" pitchFamily="34" charset="77"/>
                <a:ea typeface="Times New Roman" panose="02020603050405020304" pitchFamily="18" charset="0"/>
              </a:rPr>
              <a:t> Haie dont l’agriculteur a la jouissance de la gestion mais n’a pas forcément la propriété. Le propriétaire donne l’accord de gestion à son locataire, l’agriculteur.</a:t>
            </a:r>
            <a:endParaRPr lang="fr-FR" sz="2400" dirty="0">
              <a:solidFill>
                <a:srgbClr val="075045"/>
              </a:solidFill>
              <a:effectLst/>
              <a:latin typeface="Source Sans Pro" panose="020B0503030403020204" pitchFamily="34" charset="77"/>
              <a:ea typeface="Times New Roman" panose="02020603050405020304" pitchFamily="18" charset="0"/>
            </a:endParaRPr>
          </a:p>
        </p:txBody>
      </p:sp>
      <p:sp>
        <p:nvSpPr>
          <p:cNvPr id="4" name="ZoneTexte 3">
            <a:extLst>
              <a:ext uri="{FF2B5EF4-FFF2-40B4-BE49-F238E27FC236}">
                <a16:creationId xmlns:a16="http://schemas.microsoft.com/office/drawing/2014/main" id="{379AFC01-FA84-4D48-AEDA-219BE5763F2C}"/>
              </a:ext>
            </a:extLst>
          </p:cNvPr>
          <p:cNvSpPr txBox="1"/>
          <p:nvPr/>
        </p:nvSpPr>
        <p:spPr>
          <a:xfrm>
            <a:off x="280727" y="258773"/>
            <a:ext cx="4912249" cy="646331"/>
          </a:xfrm>
          <a:prstGeom prst="rect">
            <a:avLst/>
          </a:prstGeom>
          <a:noFill/>
        </p:spPr>
        <p:txBody>
          <a:bodyPr wrap="square" rtlCol="0">
            <a:spAutoFit/>
          </a:bodyPr>
          <a:lstStyle/>
          <a:p>
            <a:r>
              <a:rPr lang="fr-FR" sz="3600" b="1" dirty="0">
                <a:solidFill>
                  <a:srgbClr val="075045"/>
                </a:solidFill>
                <a:latin typeface="Source Sans Pro" panose="020B0503030403020204" pitchFamily="34" charset="77"/>
              </a:rPr>
              <a:t>Précision de définition </a:t>
            </a:r>
          </a:p>
        </p:txBody>
      </p:sp>
    </p:spTree>
    <p:extLst>
      <p:ext uri="{BB962C8B-B14F-4D97-AF65-F5344CB8AC3E}">
        <p14:creationId xmlns:p14="http://schemas.microsoft.com/office/powerpoint/2010/main" val="1093102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6F607D0-6717-7643-A347-F86F81690AAF}"/>
              </a:ext>
            </a:extLst>
          </p:cNvPr>
          <p:cNvPicPr>
            <a:picLocks noChangeAspect="1"/>
          </p:cNvPicPr>
          <p:nvPr/>
        </p:nvPicPr>
        <p:blipFill rotWithShape="1">
          <a:blip r:embed="rId3"/>
          <a:srcRect l="36103" t="39037" r="21839" b="12408"/>
          <a:stretch/>
        </p:blipFill>
        <p:spPr>
          <a:xfrm>
            <a:off x="341640" y="4722162"/>
            <a:ext cx="3719414" cy="2676939"/>
          </a:xfrm>
          <a:prstGeom prst="rect">
            <a:avLst/>
          </a:prstGeom>
        </p:spPr>
      </p:pic>
      <p:sp>
        <p:nvSpPr>
          <p:cNvPr id="14" name="Rectangle 13">
            <a:extLst>
              <a:ext uri="{FF2B5EF4-FFF2-40B4-BE49-F238E27FC236}">
                <a16:creationId xmlns:a16="http://schemas.microsoft.com/office/drawing/2014/main" id="{0F82A118-7906-8D47-8AA0-585010D2CB71}"/>
              </a:ext>
            </a:extLst>
          </p:cNvPr>
          <p:cNvSpPr/>
          <p:nvPr/>
        </p:nvSpPr>
        <p:spPr>
          <a:xfrm>
            <a:off x="309247" y="1144962"/>
            <a:ext cx="2327936" cy="307777"/>
          </a:xfrm>
          <a:prstGeom prst="rect">
            <a:avLst/>
          </a:prstGeom>
        </p:spPr>
        <p:txBody>
          <a:bodyPr wrap="square">
            <a:spAutoFit/>
          </a:bodyPr>
          <a:lstStyle/>
          <a:p>
            <a:r>
              <a:rPr lang="fr-FR" sz="1400" b="1" dirty="0">
                <a:solidFill>
                  <a:srgbClr val="075045"/>
                </a:solidFill>
                <a:latin typeface="Source Sans Pro" panose="020B0503030403020204" pitchFamily="34" charset="77"/>
              </a:rPr>
              <a:t>Cas 1 : Si haie en SNA</a:t>
            </a:r>
          </a:p>
        </p:txBody>
      </p:sp>
      <p:pic>
        <p:nvPicPr>
          <p:cNvPr id="15" name="Image 14">
            <a:extLst>
              <a:ext uri="{FF2B5EF4-FFF2-40B4-BE49-F238E27FC236}">
                <a16:creationId xmlns:a16="http://schemas.microsoft.com/office/drawing/2014/main" id="{9819E193-D5EF-EF4A-B810-3479AEE128CD}"/>
              </a:ext>
            </a:extLst>
          </p:cNvPr>
          <p:cNvPicPr>
            <a:picLocks noChangeAspect="1"/>
          </p:cNvPicPr>
          <p:nvPr/>
        </p:nvPicPr>
        <p:blipFill rotWithShape="1">
          <a:blip r:embed="rId4"/>
          <a:srcRect l="52182" t="14306" r="31333" b="73956"/>
          <a:stretch/>
        </p:blipFill>
        <p:spPr>
          <a:xfrm rot="16200000">
            <a:off x="6694358" y="3002645"/>
            <a:ext cx="5030582" cy="2015886"/>
          </a:xfrm>
          <a:prstGeom prst="rect">
            <a:avLst/>
          </a:prstGeom>
        </p:spPr>
      </p:pic>
      <p:sp>
        <p:nvSpPr>
          <p:cNvPr id="16" name="ZoneTexte 15">
            <a:extLst>
              <a:ext uri="{FF2B5EF4-FFF2-40B4-BE49-F238E27FC236}">
                <a16:creationId xmlns:a16="http://schemas.microsoft.com/office/drawing/2014/main" id="{52774B26-3B88-D74C-B2E8-7A6A13B6653E}"/>
              </a:ext>
            </a:extLst>
          </p:cNvPr>
          <p:cNvSpPr txBox="1"/>
          <p:nvPr/>
        </p:nvSpPr>
        <p:spPr>
          <a:xfrm>
            <a:off x="260255" y="242166"/>
            <a:ext cx="6281428" cy="400110"/>
          </a:xfrm>
          <a:prstGeom prst="rect">
            <a:avLst/>
          </a:prstGeom>
          <a:noFill/>
        </p:spPr>
        <p:txBody>
          <a:bodyPr wrap="square" rtlCol="0">
            <a:spAutoFit/>
          </a:bodyPr>
          <a:lstStyle/>
          <a:p>
            <a:r>
              <a:rPr lang="fr-FR" sz="2000" dirty="0">
                <a:solidFill>
                  <a:srgbClr val="075045"/>
                </a:solidFill>
                <a:latin typeface="Source Sans Pro" panose="020B0503030403020204" pitchFamily="34" charset="77"/>
              </a:rPr>
              <a:t>Règles cartographiques pour Haie en </a:t>
            </a:r>
            <a:r>
              <a:rPr lang="fr-FR" sz="2000" b="1" dirty="0" err="1">
                <a:solidFill>
                  <a:srgbClr val="075045"/>
                </a:solidFill>
                <a:latin typeface="Source Sans Pro" panose="020B0503030403020204" pitchFamily="34" charset="77"/>
              </a:rPr>
              <a:t>inter</a:t>
            </a:r>
            <a:r>
              <a:rPr lang="fr-FR" sz="2000" dirty="0" err="1">
                <a:solidFill>
                  <a:srgbClr val="075045"/>
                </a:solidFill>
                <a:latin typeface="Source Sans Pro" panose="020B0503030403020204" pitchFamily="34" charset="77"/>
              </a:rPr>
              <a:t>parcellaire</a:t>
            </a:r>
            <a:r>
              <a:rPr lang="fr-FR" sz="2000" dirty="0">
                <a:solidFill>
                  <a:srgbClr val="075045"/>
                </a:solidFill>
                <a:latin typeface="Source Sans Pro" panose="020B0503030403020204" pitchFamily="34" charset="77"/>
              </a:rPr>
              <a:t> </a:t>
            </a:r>
          </a:p>
        </p:txBody>
      </p:sp>
      <p:sp>
        <p:nvSpPr>
          <p:cNvPr id="17" name="Rectangle 16">
            <a:extLst>
              <a:ext uri="{FF2B5EF4-FFF2-40B4-BE49-F238E27FC236}">
                <a16:creationId xmlns:a16="http://schemas.microsoft.com/office/drawing/2014/main" id="{B606D507-75D8-9345-83A0-364A6E3EAC69}"/>
              </a:ext>
            </a:extLst>
          </p:cNvPr>
          <p:cNvSpPr/>
          <p:nvPr/>
        </p:nvSpPr>
        <p:spPr>
          <a:xfrm>
            <a:off x="8201704" y="891385"/>
            <a:ext cx="1987515" cy="523220"/>
          </a:xfrm>
          <a:prstGeom prst="rect">
            <a:avLst/>
          </a:prstGeom>
        </p:spPr>
        <p:txBody>
          <a:bodyPr wrap="square">
            <a:spAutoFit/>
          </a:bodyPr>
          <a:lstStyle/>
          <a:p>
            <a:r>
              <a:rPr lang="fr-FR" sz="1400" b="1" dirty="0">
                <a:solidFill>
                  <a:srgbClr val="075045"/>
                </a:solidFill>
                <a:latin typeface="Source Sans Pro" panose="020B0503030403020204" pitchFamily="34" charset="77"/>
              </a:rPr>
              <a:t>Cas 2 : Si haie non SNA (que linéaire IGN)</a:t>
            </a:r>
          </a:p>
        </p:txBody>
      </p:sp>
      <p:cxnSp>
        <p:nvCxnSpPr>
          <p:cNvPr id="18" name="Connecteur droit avec flèche 17">
            <a:extLst>
              <a:ext uri="{FF2B5EF4-FFF2-40B4-BE49-F238E27FC236}">
                <a16:creationId xmlns:a16="http://schemas.microsoft.com/office/drawing/2014/main" id="{C4B7DB28-A16A-9545-BFC0-4E6B8DAC0CBB}"/>
              </a:ext>
            </a:extLst>
          </p:cNvPr>
          <p:cNvCxnSpPr>
            <a:cxnSpLocks/>
          </p:cNvCxnSpPr>
          <p:nvPr/>
        </p:nvCxnSpPr>
        <p:spPr>
          <a:xfrm flipH="1">
            <a:off x="3759981" y="6825623"/>
            <a:ext cx="626490" cy="0"/>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C79313FD-9680-7C4F-942D-76701C5EE107}"/>
              </a:ext>
            </a:extLst>
          </p:cNvPr>
          <p:cNvCxnSpPr>
            <a:cxnSpLocks/>
            <a:stCxn id="23" idx="1"/>
          </p:cNvCxnSpPr>
          <p:nvPr/>
        </p:nvCxnSpPr>
        <p:spPr>
          <a:xfrm flipH="1" flipV="1">
            <a:off x="1995385" y="5420141"/>
            <a:ext cx="2391084" cy="104822"/>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3D8B870-3DF7-6C47-A873-BB15F05EAAFF}"/>
              </a:ext>
            </a:extLst>
          </p:cNvPr>
          <p:cNvSpPr/>
          <p:nvPr/>
        </p:nvSpPr>
        <p:spPr>
          <a:xfrm>
            <a:off x="4386469" y="5263353"/>
            <a:ext cx="1626823" cy="523220"/>
          </a:xfrm>
          <a:prstGeom prst="rect">
            <a:avLst/>
          </a:prstGeom>
          <a:noFill/>
          <a:ln>
            <a:noFill/>
          </a:ln>
        </p:spPr>
        <p:txBody>
          <a:bodyPr wrap="square">
            <a:spAutoFit/>
          </a:bodyPr>
          <a:lstStyle/>
          <a:p>
            <a:r>
              <a:rPr lang="fr-FR" sz="1400" dirty="0">
                <a:solidFill>
                  <a:srgbClr val="075045"/>
                </a:solidFill>
                <a:latin typeface="Source Sans Pro" panose="020B0503030403020204" pitchFamily="34" charset="77"/>
              </a:rPr>
              <a:t>50% agriculteur A</a:t>
            </a:r>
          </a:p>
          <a:p>
            <a:r>
              <a:rPr lang="fr-FR" sz="1400" dirty="0">
                <a:solidFill>
                  <a:srgbClr val="075045"/>
                </a:solidFill>
                <a:latin typeface="Source Sans Pro" panose="020B0503030403020204" pitchFamily="34" charset="77"/>
              </a:rPr>
              <a:t>50% agriculteur B</a:t>
            </a:r>
          </a:p>
        </p:txBody>
      </p:sp>
      <p:sp>
        <p:nvSpPr>
          <p:cNvPr id="24" name="Rectangle 23">
            <a:extLst>
              <a:ext uri="{FF2B5EF4-FFF2-40B4-BE49-F238E27FC236}">
                <a16:creationId xmlns:a16="http://schemas.microsoft.com/office/drawing/2014/main" id="{EBD6F4DD-31A2-5748-89F8-ABD7D153E68C}"/>
              </a:ext>
            </a:extLst>
          </p:cNvPr>
          <p:cNvSpPr/>
          <p:nvPr/>
        </p:nvSpPr>
        <p:spPr>
          <a:xfrm>
            <a:off x="4386470" y="6671734"/>
            <a:ext cx="1626823" cy="307777"/>
          </a:xfrm>
          <a:prstGeom prst="rect">
            <a:avLst/>
          </a:prstGeom>
          <a:noFill/>
          <a:ln>
            <a:noFill/>
          </a:ln>
        </p:spPr>
        <p:txBody>
          <a:bodyPr wrap="square">
            <a:spAutoFit/>
          </a:bodyPr>
          <a:lstStyle/>
          <a:p>
            <a:r>
              <a:rPr lang="fr-FR" sz="1400" dirty="0">
                <a:solidFill>
                  <a:srgbClr val="075045"/>
                </a:solidFill>
                <a:latin typeface="Source Sans Pro" panose="020B0503030403020204" pitchFamily="34" charset="77"/>
              </a:rPr>
              <a:t>100% agriculteur A</a:t>
            </a:r>
          </a:p>
        </p:txBody>
      </p:sp>
      <p:sp>
        <p:nvSpPr>
          <p:cNvPr id="26" name="Rectangle 25">
            <a:extLst>
              <a:ext uri="{FF2B5EF4-FFF2-40B4-BE49-F238E27FC236}">
                <a16:creationId xmlns:a16="http://schemas.microsoft.com/office/drawing/2014/main" id="{ABEB1D1F-8E58-9346-BBA8-A1611206A15C}"/>
              </a:ext>
            </a:extLst>
          </p:cNvPr>
          <p:cNvSpPr/>
          <p:nvPr/>
        </p:nvSpPr>
        <p:spPr>
          <a:xfrm>
            <a:off x="5948303" y="4153298"/>
            <a:ext cx="1950760" cy="523220"/>
          </a:xfrm>
          <a:prstGeom prst="rect">
            <a:avLst/>
          </a:prstGeom>
          <a:noFill/>
          <a:ln>
            <a:noFill/>
          </a:ln>
        </p:spPr>
        <p:txBody>
          <a:bodyPr wrap="square">
            <a:spAutoFit/>
          </a:bodyPr>
          <a:lstStyle/>
          <a:p>
            <a:pPr algn="r"/>
            <a:r>
              <a:rPr lang="fr-FR" sz="1400" dirty="0">
                <a:solidFill>
                  <a:srgbClr val="075045"/>
                </a:solidFill>
                <a:latin typeface="Source Sans Pro" panose="020B0503030403020204" pitchFamily="34" charset="77"/>
              </a:rPr>
              <a:t>50% agriculteur A et 50% agriculteur B</a:t>
            </a:r>
          </a:p>
        </p:txBody>
      </p:sp>
      <p:pic>
        <p:nvPicPr>
          <p:cNvPr id="31" name="Image 30">
            <a:extLst>
              <a:ext uri="{FF2B5EF4-FFF2-40B4-BE49-F238E27FC236}">
                <a16:creationId xmlns:a16="http://schemas.microsoft.com/office/drawing/2014/main" id="{7439BF9D-E8F2-0646-BF83-D26DA3AA1F8F}"/>
              </a:ext>
            </a:extLst>
          </p:cNvPr>
          <p:cNvPicPr>
            <a:picLocks noChangeAspect="1"/>
          </p:cNvPicPr>
          <p:nvPr/>
        </p:nvPicPr>
        <p:blipFill rotWithShape="1">
          <a:blip r:embed="rId4"/>
          <a:srcRect l="58278" t="16212" r="25127" b="59310"/>
          <a:stretch/>
        </p:blipFill>
        <p:spPr>
          <a:xfrm>
            <a:off x="341640" y="1449818"/>
            <a:ext cx="3719414" cy="3087521"/>
          </a:xfrm>
          <a:prstGeom prst="rect">
            <a:avLst/>
          </a:prstGeom>
        </p:spPr>
      </p:pic>
      <p:cxnSp>
        <p:nvCxnSpPr>
          <p:cNvPr id="32" name="Connecteur droit avec flèche 31">
            <a:extLst>
              <a:ext uri="{FF2B5EF4-FFF2-40B4-BE49-F238E27FC236}">
                <a16:creationId xmlns:a16="http://schemas.microsoft.com/office/drawing/2014/main" id="{DE89204D-9AC8-6E40-8892-F2A271634F29}"/>
              </a:ext>
            </a:extLst>
          </p:cNvPr>
          <p:cNvCxnSpPr>
            <a:cxnSpLocks/>
            <a:stCxn id="35" idx="1"/>
          </p:cNvCxnSpPr>
          <p:nvPr/>
        </p:nvCxnSpPr>
        <p:spPr>
          <a:xfrm flipH="1" flipV="1">
            <a:off x="2974767" y="3129381"/>
            <a:ext cx="1411702" cy="616590"/>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9C7E70B-7CB3-7748-BB48-1E412C6E6229}"/>
              </a:ext>
            </a:extLst>
          </p:cNvPr>
          <p:cNvSpPr/>
          <p:nvPr/>
        </p:nvSpPr>
        <p:spPr>
          <a:xfrm>
            <a:off x="4386469" y="3592082"/>
            <a:ext cx="1626823" cy="307777"/>
          </a:xfrm>
          <a:prstGeom prst="rect">
            <a:avLst/>
          </a:prstGeom>
          <a:noFill/>
          <a:ln>
            <a:noFill/>
          </a:ln>
        </p:spPr>
        <p:txBody>
          <a:bodyPr wrap="square">
            <a:spAutoFit/>
          </a:bodyPr>
          <a:lstStyle/>
          <a:p>
            <a:r>
              <a:rPr lang="fr-FR" sz="1400" dirty="0">
                <a:solidFill>
                  <a:srgbClr val="075045"/>
                </a:solidFill>
                <a:latin typeface="Source Sans Pro" panose="020B0503030403020204" pitchFamily="34" charset="77"/>
              </a:rPr>
              <a:t>100% agriculteur A</a:t>
            </a:r>
          </a:p>
        </p:txBody>
      </p:sp>
      <p:sp>
        <p:nvSpPr>
          <p:cNvPr id="40" name="Rectangle 39">
            <a:extLst>
              <a:ext uri="{FF2B5EF4-FFF2-40B4-BE49-F238E27FC236}">
                <a16:creationId xmlns:a16="http://schemas.microsoft.com/office/drawing/2014/main" id="{49B58B86-0A09-2B42-8C52-2D12C895D7BF}"/>
              </a:ext>
            </a:extLst>
          </p:cNvPr>
          <p:cNvSpPr/>
          <p:nvPr/>
        </p:nvSpPr>
        <p:spPr>
          <a:xfrm>
            <a:off x="2490107" y="2128381"/>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B</a:t>
            </a:r>
          </a:p>
        </p:txBody>
      </p:sp>
      <p:sp>
        <p:nvSpPr>
          <p:cNvPr id="41" name="Rectangle 40">
            <a:extLst>
              <a:ext uri="{FF2B5EF4-FFF2-40B4-BE49-F238E27FC236}">
                <a16:creationId xmlns:a16="http://schemas.microsoft.com/office/drawing/2014/main" id="{48FABC54-71D6-A24B-8B43-08F8ACF87BDE}"/>
              </a:ext>
            </a:extLst>
          </p:cNvPr>
          <p:cNvSpPr/>
          <p:nvPr/>
        </p:nvSpPr>
        <p:spPr>
          <a:xfrm>
            <a:off x="1327552" y="3242317"/>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A</a:t>
            </a:r>
          </a:p>
        </p:txBody>
      </p:sp>
      <p:sp>
        <p:nvSpPr>
          <p:cNvPr id="42" name="Rectangle 41">
            <a:extLst>
              <a:ext uri="{FF2B5EF4-FFF2-40B4-BE49-F238E27FC236}">
                <a16:creationId xmlns:a16="http://schemas.microsoft.com/office/drawing/2014/main" id="{C618EBC5-5CEC-3F48-BA34-D97160F12654}"/>
              </a:ext>
            </a:extLst>
          </p:cNvPr>
          <p:cNvSpPr/>
          <p:nvPr/>
        </p:nvSpPr>
        <p:spPr>
          <a:xfrm>
            <a:off x="1419150" y="6517846"/>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A</a:t>
            </a:r>
          </a:p>
        </p:txBody>
      </p:sp>
      <p:sp>
        <p:nvSpPr>
          <p:cNvPr id="43" name="Rectangle 42">
            <a:extLst>
              <a:ext uri="{FF2B5EF4-FFF2-40B4-BE49-F238E27FC236}">
                <a16:creationId xmlns:a16="http://schemas.microsoft.com/office/drawing/2014/main" id="{6CF87CE1-4E2F-894D-B4D6-F844E1CB2A4C}"/>
              </a:ext>
            </a:extLst>
          </p:cNvPr>
          <p:cNvSpPr/>
          <p:nvPr/>
        </p:nvSpPr>
        <p:spPr>
          <a:xfrm>
            <a:off x="2280089" y="4917471"/>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B</a:t>
            </a:r>
          </a:p>
        </p:txBody>
      </p:sp>
      <p:sp>
        <p:nvSpPr>
          <p:cNvPr id="53" name="Rectangle 52">
            <a:extLst>
              <a:ext uri="{FF2B5EF4-FFF2-40B4-BE49-F238E27FC236}">
                <a16:creationId xmlns:a16="http://schemas.microsoft.com/office/drawing/2014/main" id="{7FA7A8BB-251E-8942-B3DA-A40F3EC4365F}"/>
              </a:ext>
            </a:extLst>
          </p:cNvPr>
          <p:cNvSpPr/>
          <p:nvPr/>
        </p:nvSpPr>
        <p:spPr>
          <a:xfrm>
            <a:off x="7596419" y="3128483"/>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B</a:t>
            </a:r>
          </a:p>
        </p:txBody>
      </p:sp>
      <p:sp>
        <p:nvSpPr>
          <p:cNvPr id="54" name="Rectangle 53">
            <a:extLst>
              <a:ext uri="{FF2B5EF4-FFF2-40B4-BE49-F238E27FC236}">
                <a16:creationId xmlns:a16="http://schemas.microsoft.com/office/drawing/2014/main" id="{30400095-286F-E24F-8AC5-D7A1E8673980}"/>
              </a:ext>
            </a:extLst>
          </p:cNvPr>
          <p:cNvSpPr/>
          <p:nvPr/>
        </p:nvSpPr>
        <p:spPr>
          <a:xfrm>
            <a:off x="8866293" y="4028228"/>
            <a:ext cx="1269874" cy="307777"/>
          </a:xfrm>
          <a:prstGeom prst="rect">
            <a:avLst/>
          </a:prstGeom>
          <a:solidFill>
            <a:schemeClr val="bg1"/>
          </a:solidFill>
          <a:ln>
            <a:noFill/>
          </a:ln>
        </p:spPr>
        <p:txBody>
          <a:bodyPr wrap="square">
            <a:spAutoFit/>
          </a:bodyPr>
          <a:lstStyle/>
          <a:p>
            <a:pPr algn="ctr"/>
            <a:r>
              <a:rPr lang="fr-FR" sz="1400" dirty="0">
                <a:solidFill>
                  <a:srgbClr val="075045"/>
                </a:solidFill>
                <a:latin typeface="Source Sans Pro" panose="020B0503030403020204" pitchFamily="34" charset="77"/>
              </a:rPr>
              <a:t>agriculteur A</a:t>
            </a:r>
          </a:p>
        </p:txBody>
      </p:sp>
      <p:cxnSp>
        <p:nvCxnSpPr>
          <p:cNvPr id="55" name="Connecteur droit avec flèche 54">
            <a:extLst>
              <a:ext uri="{FF2B5EF4-FFF2-40B4-BE49-F238E27FC236}">
                <a16:creationId xmlns:a16="http://schemas.microsoft.com/office/drawing/2014/main" id="{DCC42CC8-3103-9749-8F33-974C3128EB26}"/>
              </a:ext>
            </a:extLst>
          </p:cNvPr>
          <p:cNvCxnSpPr>
            <a:cxnSpLocks/>
          </p:cNvCxnSpPr>
          <p:nvPr/>
        </p:nvCxnSpPr>
        <p:spPr>
          <a:xfrm flipV="1">
            <a:off x="7876291" y="3787872"/>
            <a:ext cx="990002" cy="627036"/>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8F6DA57-EAF7-804D-936C-F6C50A5AD3C1}"/>
              </a:ext>
            </a:extLst>
          </p:cNvPr>
          <p:cNvSpPr/>
          <p:nvPr/>
        </p:nvSpPr>
        <p:spPr>
          <a:xfrm>
            <a:off x="4425764" y="7040249"/>
            <a:ext cx="2167444" cy="307777"/>
          </a:xfrm>
          <a:prstGeom prst="rect">
            <a:avLst/>
          </a:prstGeom>
          <a:noFill/>
          <a:ln>
            <a:noFill/>
          </a:ln>
        </p:spPr>
        <p:txBody>
          <a:bodyPr wrap="square">
            <a:spAutoFit/>
          </a:bodyPr>
          <a:lstStyle/>
          <a:p>
            <a:r>
              <a:rPr lang="fr-FR" sz="1400" dirty="0">
                <a:solidFill>
                  <a:srgbClr val="FF0000"/>
                </a:solidFill>
                <a:latin typeface="Source Sans Pro" panose="020B0503030403020204" pitchFamily="34" charset="77"/>
              </a:rPr>
              <a:t>Calculé par géomatique</a:t>
            </a:r>
          </a:p>
        </p:txBody>
      </p:sp>
      <p:sp>
        <p:nvSpPr>
          <p:cNvPr id="27" name="Ellipse 26">
            <a:extLst>
              <a:ext uri="{FF2B5EF4-FFF2-40B4-BE49-F238E27FC236}">
                <a16:creationId xmlns:a16="http://schemas.microsoft.com/office/drawing/2014/main" id="{63CD1A62-7953-F041-A0E3-413E06F7BE92}"/>
              </a:ext>
            </a:extLst>
          </p:cNvPr>
          <p:cNvSpPr/>
          <p:nvPr/>
        </p:nvSpPr>
        <p:spPr>
          <a:xfrm rot="18538028">
            <a:off x="2954809" y="5945718"/>
            <a:ext cx="559433" cy="1332747"/>
          </a:xfrm>
          <a:prstGeom prst="ellipse">
            <a:avLst/>
          </a:prstGeom>
          <a:noFill/>
          <a:ln w="38100">
            <a:solidFill>
              <a:srgbClr val="07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322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05FB4E-02B6-2047-8642-96AE86FB8AFF}"/>
              </a:ext>
            </a:extLst>
          </p:cNvPr>
          <p:cNvPicPr>
            <a:picLocks noChangeAspect="1"/>
          </p:cNvPicPr>
          <p:nvPr/>
        </p:nvPicPr>
        <p:blipFill rotWithShape="1">
          <a:blip r:embed="rId3"/>
          <a:srcRect l="31414" t="12674" r="18604" b="15284"/>
          <a:stretch/>
        </p:blipFill>
        <p:spPr>
          <a:xfrm>
            <a:off x="2620282" y="291806"/>
            <a:ext cx="7859863" cy="6976062"/>
          </a:xfrm>
          <a:prstGeom prst="rect">
            <a:avLst/>
          </a:prstGeom>
        </p:spPr>
      </p:pic>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100362" y="601600"/>
            <a:ext cx="2419558" cy="474300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77"/>
              </a:rPr>
              <a:t>Constitution d’un GT PSE-Haie</a:t>
            </a:r>
          </a:p>
          <a:p>
            <a:endParaRPr lang="fr-FR" sz="2400" b="1" dirty="0">
              <a:solidFill>
                <a:srgbClr val="075045"/>
              </a:solidFill>
              <a:latin typeface="Source Sans Pro" panose="020B0503030403020204" pitchFamily="34" charset="77"/>
            </a:endParaRPr>
          </a:p>
          <a:p>
            <a:r>
              <a:rPr lang="fr-FR" sz="2400" dirty="0">
                <a:solidFill>
                  <a:srgbClr val="075045"/>
                </a:solidFill>
                <a:latin typeface="Source Sans Pro" panose="020B0503030403020204" pitchFamily="34" charset="77"/>
              </a:rPr>
              <a:t>Programmation des présentations du Label Haie au pied des haies</a:t>
            </a:r>
          </a:p>
          <a:p>
            <a:endParaRPr lang="fr-FR" sz="2400" b="1" dirty="0">
              <a:solidFill>
                <a:srgbClr val="075045"/>
              </a:solidFill>
              <a:latin typeface="Source Sans Pro" panose="020B0503030403020204" pitchFamily="34" charset="77"/>
            </a:endParaRPr>
          </a:p>
          <a:p>
            <a:r>
              <a:rPr lang="fr-FR" sz="2400" b="1" dirty="0">
                <a:solidFill>
                  <a:srgbClr val="075045"/>
                </a:solidFill>
                <a:latin typeface="Source Sans Pro" panose="020B0503030403020204" pitchFamily="34" charset="77"/>
              </a:rPr>
              <a:t>Total 38 territoires PSE engagés dans le GT PSE HAIE</a:t>
            </a:r>
          </a:p>
          <a:p>
            <a:endParaRPr lang="fr-FR" sz="2400" b="1" dirty="0">
              <a:solidFill>
                <a:srgbClr val="075045"/>
              </a:solidFill>
              <a:latin typeface="Source Sans Pro" panose="020B0503030403020204" pitchFamily="34" charset="77"/>
            </a:endParaRPr>
          </a:p>
          <a:p>
            <a:endParaRPr lang="fr-FR" sz="2400" b="1" dirty="0">
              <a:solidFill>
                <a:srgbClr val="075045"/>
              </a:solidFill>
              <a:latin typeface="Source Sans Pro" panose="020B0503030403020204" pitchFamily="34" charset="77"/>
            </a:endParaRPr>
          </a:p>
        </p:txBody>
      </p:sp>
      <p:sp>
        <p:nvSpPr>
          <p:cNvPr id="21" name="Rectangle 20">
            <a:extLst>
              <a:ext uri="{FF2B5EF4-FFF2-40B4-BE49-F238E27FC236}">
                <a16:creationId xmlns:a16="http://schemas.microsoft.com/office/drawing/2014/main" id="{EC70D2C9-54AD-DB47-9CF4-12629D409761}"/>
              </a:ext>
            </a:extLst>
          </p:cNvPr>
          <p:cNvSpPr/>
          <p:nvPr/>
        </p:nvSpPr>
        <p:spPr>
          <a:xfrm>
            <a:off x="7293082" y="291806"/>
            <a:ext cx="774571" cy="461665"/>
          </a:xfrm>
          <a:prstGeom prst="rect">
            <a:avLst/>
          </a:prstGeom>
        </p:spPr>
        <p:txBody>
          <a:bodyPr wrap="none">
            <a:spAutoFit/>
          </a:bodyPr>
          <a:lstStyle/>
          <a:p>
            <a:r>
              <a:rPr lang="fr-FR" sz="2400" b="1" dirty="0">
                <a:solidFill>
                  <a:srgbClr val="075045"/>
                </a:solidFill>
                <a:latin typeface="Source Sans Pro" panose="020B0503030403020204" pitchFamily="34" charset="77"/>
              </a:rPr>
              <a:t>4/11</a:t>
            </a:r>
            <a:endParaRPr lang="fr-FR" dirty="0"/>
          </a:p>
        </p:txBody>
      </p:sp>
      <p:sp>
        <p:nvSpPr>
          <p:cNvPr id="22" name="Rectangle 21">
            <a:extLst>
              <a:ext uri="{FF2B5EF4-FFF2-40B4-BE49-F238E27FC236}">
                <a16:creationId xmlns:a16="http://schemas.microsoft.com/office/drawing/2014/main" id="{05591143-AB7C-3B42-97B7-4183935C24A1}"/>
              </a:ext>
            </a:extLst>
          </p:cNvPr>
          <p:cNvSpPr/>
          <p:nvPr/>
        </p:nvSpPr>
        <p:spPr>
          <a:xfrm>
            <a:off x="7958438" y="2602103"/>
            <a:ext cx="774571" cy="461665"/>
          </a:xfrm>
          <a:prstGeom prst="rect">
            <a:avLst/>
          </a:prstGeom>
        </p:spPr>
        <p:txBody>
          <a:bodyPr wrap="none">
            <a:spAutoFit/>
          </a:bodyPr>
          <a:lstStyle/>
          <a:p>
            <a:r>
              <a:rPr lang="fr-FR" sz="2400" b="1" dirty="0">
                <a:solidFill>
                  <a:srgbClr val="075045"/>
                </a:solidFill>
                <a:latin typeface="Source Sans Pro" panose="020B0503030403020204" pitchFamily="34" charset="77"/>
              </a:rPr>
              <a:t>5/11</a:t>
            </a:r>
            <a:endParaRPr lang="fr-FR" dirty="0"/>
          </a:p>
        </p:txBody>
      </p:sp>
      <p:sp>
        <p:nvSpPr>
          <p:cNvPr id="23" name="Rectangle 22">
            <a:extLst>
              <a:ext uri="{FF2B5EF4-FFF2-40B4-BE49-F238E27FC236}">
                <a16:creationId xmlns:a16="http://schemas.microsoft.com/office/drawing/2014/main" id="{A69BFD77-0769-954E-B649-D845B9C6E3D9}"/>
              </a:ext>
            </a:extLst>
          </p:cNvPr>
          <p:cNvSpPr/>
          <p:nvPr/>
        </p:nvSpPr>
        <p:spPr>
          <a:xfrm>
            <a:off x="7845715" y="4218005"/>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12/11</a:t>
            </a:r>
            <a:endParaRPr lang="fr-FR" dirty="0"/>
          </a:p>
        </p:txBody>
      </p:sp>
      <p:sp>
        <p:nvSpPr>
          <p:cNvPr id="24" name="Rectangle 23">
            <a:extLst>
              <a:ext uri="{FF2B5EF4-FFF2-40B4-BE49-F238E27FC236}">
                <a16:creationId xmlns:a16="http://schemas.microsoft.com/office/drawing/2014/main" id="{8A3B2007-34F7-2C4B-8290-4F476D855EA0}"/>
              </a:ext>
            </a:extLst>
          </p:cNvPr>
          <p:cNvSpPr/>
          <p:nvPr/>
        </p:nvSpPr>
        <p:spPr>
          <a:xfrm>
            <a:off x="5516208" y="2536392"/>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29/10</a:t>
            </a:r>
            <a:endParaRPr lang="fr-FR" dirty="0"/>
          </a:p>
        </p:txBody>
      </p:sp>
      <p:sp>
        <p:nvSpPr>
          <p:cNvPr id="25" name="Rectangle 24">
            <a:extLst>
              <a:ext uri="{FF2B5EF4-FFF2-40B4-BE49-F238E27FC236}">
                <a16:creationId xmlns:a16="http://schemas.microsoft.com/office/drawing/2014/main" id="{AC115034-76EE-4F48-900C-DEADA077ABD9}"/>
              </a:ext>
            </a:extLst>
          </p:cNvPr>
          <p:cNvSpPr/>
          <p:nvPr/>
        </p:nvSpPr>
        <p:spPr>
          <a:xfrm>
            <a:off x="4480021" y="4341291"/>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28/10</a:t>
            </a:r>
            <a:endParaRPr lang="fr-FR" dirty="0"/>
          </a:p>
        </p:txBody>
      </p:sp>
      <p:sp>
        <p:nvSpPr>
          <p:cNvPr id="26" name="Rectangle 25">
            <a:extLst>
              <a:ext uri="{FF2B5EF4-FFF2-40B4-BE49-F238E27FC236}">
                <a16:creationId xmlns:a16="http://schemas.microsoft.com/office/drawing/2014/main" id="{C0DF4252-E55B-B74F-AB52-824266C01247}"/>
              </a:ext>
            </a:extLst>
          </p:cNvPr>
          <p:cNvSpPr/>
          <p:nvPr/>
        </p:nvSpPr>
        <p:spPr>
          <a:xfrm>
            <a:off x="3518788" y="2761816"/>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30/10</a:t>
            </a:r>
            <a:endParaRPr lang="fr-FR" dirty="0"/>
          </a:p>
        </p:txBody>
      </p:sp>
      <p:sp>
        <p:nvSpPr>
          <p:cNvPr id="27" name="Rectangle 26">
            <a:extLst>
              <a:ext uri="{FF2B5EF4-FFF2-40B4-BE49-F238E27FC236}">
                <a16:creationId xmlns:a16="http://schemas.microsoft.com/office/drawing/2014/main" id="{C6E67024-7F79-7E43-8BCD-D61237E92A5A}"/>
              </a:ext>
            </a:extLst>
          </p:cNvPr>
          <p:cNvSpPr/>
          <p:nvPr/>
        </p:nvSpPr>
        <p:spPr>
          <a:xfrm>
            <a:off x="2947776" y="1736178"/>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27/10</a:t>
            </a:r>
            <a:endParaRPr lang="fr-FR" dirty="0"/>
          </a:p>
        </p:txBody>
      </p:sp>
      <p:sp>
        <p:nvSpPr>
          <p:cNvPr id="28" name="Ellipse 27">
            <a:extLst>
              <a:ext uri="{FF2B5EF4-FFF2-40B4-BE49-F238E27FC236}">
                <a16:creationId xmlns:a16="http://schemas.microsoft.com/office/drawing/2014/main" id="{9BFC69D0-8100-DA47-9FF9-FB28EB9F4859}"/>
              </a:ext>
            </a:extLst>
          </p:cNvPr>
          <p:cNvSpPr/>
          <p:nvPr/>
        </p:nvSpPr>
        <p:spPr>
          <a:xfrm rot="1570816">
            <a:off x="2477868" y="2442239"/>
            <a:ext cx="6687431" cy="194945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Ellipse 28">
            <a:extLst>
              <a:ext uri="{FF2B5EF4-FFF2-40B4-BE49-F238E27FC236}">
                <a16:creationId xmlns:a16="http://schemas.microsoft.com/office/drawing/2014/main" id="{3ACCE897-65C0-654D-BF4F-0488506B81AD}"/>
              </a:ext>
            </a:extLst>
          </p:cNvPr>
          <p:cNvSpPr/>
          <p:nvPr/>
        </p:nvSpPr>
        <p:spPr>
          <a:xfrm>
            <a:off x="4668975" y="4876325"/>
            <a:ext cx="3066337" cy="2136040"/>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3C91D47-BF09-C24E-9F2B-C8B3F09B9D28}"/>
              </a:ext>
            </a:extLst>
          </p:cNvPr>
          <p:cNvSpPr/>
          <p:nvPr/>
        </p:nvSpPr>
        <p:spPr>
          <a:xfrm>
            <a:off x="2606218" y="4931243"/>
            <a:ext cx="2419558" cy="830997"/>
          </a:xfrm>
          <a:prstGeom prst="rect">
            <a:avLst/>
          </a:prstGeom>
        </p:spPr>
        <p:txBody>
          <a:bodyPr wrap="square">
            <a:spAutoFit/>
          </a:bodyPr>
          <a:lstStyle/>
          <a:p>
            <a:r>
              <a:rPr lang="fr-FR" sz="1600" b="1" u="sng" dirty="0">
                <a:solidFill>
                  <a:srgbClr val="11483D"/>
                </a:solidFill>
                <a:latin typeface="Source Sans Pro"/>
                <a:cs typeface="Source Sans Pro"/>
              </a:rPr>
              <a:t>Agence de l’eau Adour Garonne et Conseil Régional Occitanie</a:t>
            </a:r>
          </a:p>
        </p:txBody>
      </p:sp>
      <p:pic>
        <p:nvPicPr>
          <p:cNvPr id="31" name="Image 30">
            <a:extLst>
              <a:ext uri="{FF2B5EF4-FFF2-40B4-BE49-F238E27FC236}">
                <a16:creationId xmlns:a16="http://schemas.microsoft.com/office/drawing/2014/main" id="{7872A17A-168F-E84A-A33C-023B1332E89B}"/>
              </a:ext>
            </a:extLst>
          </p:cNvPr>
          <p:cNvPicPr>
            <a:picLocks noChangeAspect="1"/>
          </p:cNvPicPr>
          <p:nvPr/>
        </p:nvPicPr>
        <p:blipFill>
          <a:blip r:embed="rId4"/>
          <a:stretch>
            <a:fillRect/>
          </a:stretch>
        </p:blipFill>
        <p:spPr>
          <a:xfrm>
            <a:off x="4232498" y="872337"/>
            <a:ext cx="1872936" cy="1556296"/>
          </a:xfrm>
          <a:prstGeom prst="rect">
            <a:avLst/>
          </a:prstGeom>
        </p:spPr>
      </p:pic>
      <p:sp>
        <p:nvSpPr>
          <p:cNvPr id="32" name="Rectangle 31">
            <a:extLst>
              <a:ext uri="{FF2B5EF4-FFF2-40B4-BE49-F238E27FC236}">
                <a16:creationId xmlns:a16="http://schemas.microsoft.com/office/drawing/2014/main" id="{BF801715-7B03-AD44-8B52-B0BA04D8BBBB}"/>
              </a:ext>
            </a:extLst>
          </p:cNvPr>
          <p:cNvSpPr/>
          <p:nvPr/>
        </p:nvSpPr>
        <p:spPr>
          <a:xfrm>
            <a:off x="3685875" y="365768"/>
            <a:ext cx="2419559" cy="584775"/>
          </a:xfrm>
          <a:prstGeom prst="rect">
            <a:avLst/>
          </a:prstGeom>
        </p:spPr>
        <p:txBody>
          <a:bodyPr wrap="square">
            <a:spAutoFit/>
          </a:bodyPr>
          <a:lstStyle/>
          <a:p>
            <a:r>
              <a:rPr lang="fr-FR" sz="1600" b="1" u="sng" dirty="0">
                <a:solidFill>
                  <a:srgbClr val="11483D"/>
                </a:solidFill>
                <a:latin typeface="Source Sans Pro"/>
                <a:cs typeface="Source Sans Pro"/>
              </a:rPr>
              <a:t>Agence de l’eau Seine Normandie</a:t>
            </a:r>
            <a:endParaRPr lang="fr-FR" sz="1600" dirty="0">
              <a:solidFill>
                <a:srgbClr val="11483D"/>
              </a:solidFill>
              <a:latin typeface="Source Sans Pro"/>
              <a:cs typeface="Source Sans Pro"/>
            </a:endParaRPr>
          </a:p>
        </p:txBody>
      </p:sp>
      <p:sp>
        <p:nvSpPr>
          <p:cNvPr id="33" name="Ellipse 32">
            <a:extLst>
              <a:ext uri="{FF2B5EF4-FFF2-40B4-BE49-F238E27FC236}">
                <a16:creationId xmlns:a16="http://schemas.microsoft.com/office/drawing/2014/main" id="{DD1712E7-8E0E-724C-9ADD-196F15C6706F}"/>
              </a:ext>
            </a:extLst>
          </p:cNvPr>
          <p:cNvSpPr/>
          <p:nvPr/>
        </p:nvSpPr>
        <p:spPr>
          <a:xfrm rot="1881919">
            <a:off x="5556196" y="632623"/>
            <a:ext cx="3395676" cy="1069454"/>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BDEDC272-9E7E-C242-98B8-9DEB2AB2D4E8}"/>
              </a:ext>
            </a:extLst>
          </p:cNvPr>
          <p:cNvSpPr/>
          <p:nvPr/>
        </p:nvSpPr>
        <p:spPr>
          <a:xfrm>
            <a:off x="8129696" y="467392"/>
            <a:ext cx="1764731" cy="584775"/>
          </a:xfrm>
          <a:prstGeom prst="rect">
            <a:avLst/>
          </a:prstGeom>
        </p:spPr>
        <p:txBody>
          <a:bodyPr wrap="square">
            <a:spAutoFit/>
          </a:bodyPr>
          <a:lstStyle/>
          <a:p>
            <a:r>
              <a:rPr lang="fr-FR" sz="1600" b="1" u="sng" dirty="0">
                <a:solidFill>
                  <a:srgbClr val="11483D"/>
                </a:solidFill>
                <a:latin typeface="Source Sans Pro"/>
                <a:cs typeface="Source Sans Pro"/>
              </a:rPr>
              <a:t>Agence Artois Picardie</a:t>
            </a:r>
            <a:endParaRPr lang="fr-FR" sz="1600" dirty="0">
              <a:solidFill>
                <a:srgbClr val="11483D"/>
              </a:solidFill>
              <a:latin typeface="Source Sans Pro"/>
              <a:cs typeface="Source Sans Pro"/>
            </a:endParaRPr>
          </a:p>
        </p:txBody>
      </p:sp>
      <p:sp>
        <p:nvSpPr>
          <p:cNvPr id="35" name="Rectangle 34">
            <a:extLst>
              <a:ext uri="{FF2B5EF4-FFF2-40B4-BE49-F238E27FC236}">
                <a16:creationId xmlns:a16="http://schemas.microsoft.com/office/drawing/2014/main" id="{81E2DE34-F221-514C-B7D6-FE3073832BBB}"/>
              </a:ext>
            </a:extLst>
          </p:cNvPr>
          <p:cNvSpPr/>
          <p:nvPr/>
        </p:nvSpPr>
        <p:spPr>
          <a:xfrm>
            <a:off x="2412273" y="1036883"/>
            <a:ext cx="1691639" cy="584775"/>
          </a:xfrm>
          <a:prstGeom prst="rect">
            <a:avLst/>
          </a:prstGeom>
        </p:spPr>
        <p:txBody>
          <a:bodyPr wrap="square">
            <a:spAutoFit/>
          </a:bodyPr>
          <a:lstStyle/>
          <a:p>
            <a:r>
              <a:rPr lang="fr-FR" sz="1600" b="1" u="sng" dirty="0">
                <a:solidFill>
                  <a:srgbClr val="11483D"/>
                </a:solidFill>
                <a:latin typeface="Source Sans Pro"/>
                <a:cs typeface="Source Sans Pro"/>
              </a:rPr>
              <a:t>Agence de l’eau Loire Bretagne </a:t>
            </a:r>
          </a:p>
        </p:txBody>
      </p:sp>
      <p:pic>
        <p:nvPicPr>
          <p:cNvPr id="37" name="Image 36">
            <a:extLst>
              <a:ext uri="{FF2B5EF4-FFF2-40B4-BE49-F238E27FC236}">
                <a16:creationId xmlns:a16="http://schemas.microsoft.com/office/drawing/2014/main" id="{973BD5D1-ACF3-EA41-8FA0-6727D53EAE19}"/>
              </a:ext>
            </a:extLst>
          </p:cNvPr>
          <p:cNvPicPr>
            <a:picLocks noChangeAspect="1"/>
          </p:cNvPicPr>
          <p:nvPr/>
        </p:nvPicPr>
        <p:blipFill>
          <a:blip r:embed="rId4"/>
          <a:stretch>
            <a:fillRect/>
          </a:stretch>
        </p:blipFill>
        <p:spPr>
          <a:xfrm>
            <a:off x="7379381" y="2476838"/>
            <a:ext cx="1872936" cy="1556296"/>
          </a:xfrm>
          <a:prstGeom prst="rect">
            <a:avLst/>
          </a:prstGeom>
        </p:spPr>
      </p:pic>
      <p:sp>
        <p:nvSpPr>
          <p:cNvPr id="38" name="Rectangle 37">
            <a:extLst>
              <a:ext uri="{FF2B5EF4-FFF2-40B4-BE49-F238E27FC236}">
                <a16:creationId xmlns:a16="http://schemas.microsoft.com/office/drawing/2014/main" id="{B3DB7CF3-AB20-2C46-BE7F-C8806B3472BC}"/>
              </a:ext>
            </a:extLst>
          </p:cNvPr>
          <p:cNvSpPr/>
          <p:nvPr/>
        </p:nvSpPr>
        <p:spPr>
          <a:xfrm>
            <a:off x="8715414" y="1811114"/>
            <a:ext cx="1764731" cy="830997"/>
          </a:xfrm>
          <a:prstGeom prst="rect">
            <a:avLst/>
          </a:prstGeom>
        </p:spPr>
        <p:txBody>
          <a:bodyPr wrap="square">
            <a:spAutoFit/>
          </a:bodyPr>
          <a:lstStyle/>
          <a:p>
            <a:r>
              <a:rPr lang="fr-FR" sz="1600" b="1" u="sng" dirty="0">
                <a:solidFill>
                  <a:srgbClr val="11483D"/>
                </a:solidFill>
                <a:latin typeface="Source Sans Pro"/>
                <a:cs typeface="Source Sans Pro"/>
              </a:rPr>
              <a:t>Agence Rhône-Méditerranée-Corse </a:t>
            </a:r>
            <a:endParaRPr lang="fr-FR" sz="1600" dirty="0">
              <a:solidFill>
                <a:srgbClr val="11483D"/>
              </a:solidFill>
              <a:latin typeface="Source Sans Pro"/>
              <a:cs typeface="Source Sans Pro"/>
            </a:endParaRPr>
          </a:p>
        </p:txBody>
      </p:sp>
    </p:spTree>
    <p:extLst>
      <p:ext uri="{BB962C8B-B14F-4D97-AF65-F5344CB8AC3E}">
        <p14:creationId xmlns:p14="http://schemas.microsoft.com/office/powerpoint/2010/main" val="1361604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ccolade fermante 30">
            <a:extLst>
              <a:ext uri="{FF2B5EF4-FFF2-40B4-BE49-F238E27FC236}">
                <a16:creationId xmlns:a16="http://schemas.microsoft.com/office/drawing/2014/main" id="{69CA4B89-F252-904D-A7AC-D4B44CD302E0}"/>
              </a:ext>
            </a:extLst>
          </p:cNvPr>
          <p:cNvSpPr/>
          <p:nvPr/>
        </p:nvSpPr>
        <p:spPr>
          <a:xfrm rot="16200000">
            <a:off x="1416195" y="1562720"/>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3190C679-4F5B-5B42-B226-47ABD7445C0A}"/>
              </a:ext>
            </a:extLst>
          </p:cNvPr>
          <p:cNvSpPr txBox="1"/>
          <p:nvPr/>
        </p:nvSpPr>
        <p:spPr>
          <a:xfrm>
            <a:off x="237529" y="2127955"/>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a:t>
            </a:r>
            <a:r>
              <a:rPr lang="fr-FR" sz="1800" dirty="0">
                <a:solidFill>
                  <a:srgbClr val="075045"/>
                </a:solidFill>
                <a:latin typeface="Source Sans Pro" panose="020B0503030403020204" pitchFamily="34" charset="77"/>
              </a:rPr>
              <a:t> dont l’agriculteur </a:t>
            </a:r>
          </a:p>
          <a:p>
            <a:pPr algn="ctr"/>
            <a:r>
              <a:rPr lang="fr-FR" sz="1800" b="1" dirty="0">
                <a:solidFill>
                  <a:srgbClr val="075045"/>
                </a:solidFill>
                <a:latin typeface="Source Sans Pro" panose="020B0503030403020204" pitchFamily="34" charset="77"/>
              </a:rPr>
              <a:t>a la « gestion » </a:t>
            </a:r>
          </a:p>
        </p:txBody>
      </p:sp>
      <p:sp>
        <p:nvSpPr>
          <p:cNvPr id="37" name="Accolade fermante 36">
            <a:extLst>
              <a:ext uri="{FF2B5EF4-FFF2-40B4-BE49-F238E27FC236}">
                <a16:creationId xmlns:a16="http://schemas.microsoft.com/office/drawing/2014/main" id="{5D73E8A2-DF5E-214A-A9F6-7193C0F69BB8}"/>
              </a:ext>
            </a:extLst>
          </p:cNvPr>
          <p:cNvSpPr/>
          <p:nvPr/>
        </p:nvSpPr>
        <p:spPr>
          <a:xfrm rot="16200000">
            <a:off x="5073722" y="1571439"/>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8" name="ZoneTexte 37">
            <a:extLst>
              <a:ext uri="{FF2B5EF4-FFF2-40B4-BE49-F238E27FC236}">
                <a16:creationId xmlns:a16="http://schemas.microsoft.com/office/drawing/2014/main" id="{4ED9588B-552C-AF47-AB11-1099F66FE576}"/>
              </a:ext>
            </a:extLst>
          </p:cNvPr>
          <p:cNvSpPr txBox="1"/>
          <p:nvPr/>
        </p:nvSpPr>
        <p:spPr>
          <a:xfrm>
            <a:off x="3764617" y="2171737"/>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 </a:t>
            </a:r>
            <a:r>
              <a:rPr lang="fr-FR" sz="1800" dirty="0">
                <a:solidFill>
                  <a:srgbClr val="075045"/>
                </a:solidFill>
                <a:latin typeface="Source Sans Pro" panose="020B0503030403020204" pitchFamily="34" charset="77"/>
              </a:rPr>
              <a:t>dont l’agriculteur </a:t>
            </a:r>
          </a:p>
          <a:p>
            <a:pPr algn="ctr"/>
            <a:r>
              <a:rPr lang="fr-FR" sz="1800" b="1" dirty="0">
                <a:solidFill>
                  <a:srgbClr val="075045"/>
                </a:solidFill>
                <a:latin typeface="Source Sans Pro" panose="020B0503030403020204" pitchFamily="34" charset="77"/>
              </a:rPr>
              <a:t>n’a pas la « gestion » </a:t>
            </a:r>
          </a:p>
        </p:txBody>
      </p:sp>
      <p:sp>
        <p:nvSpPr>
          <p:cNvPr id="45" name="Accolade fermante 44">
            <a:extLst>
              <a:ext uri="{FF2B5EF4-FFF2-40B4-BE49-F238E27FC236}">
                <a16:creationId xmlns:a16="http://schemas.microsoft.com/office/drawing/2014/main" id="{4DA61C62-6F98-E24D-BB55-210C70134A76}"/>
              </a:ext>
            </a:extLst>
          </p:cNvPr>
          <p:cNvSpPr/>
          <p:nvPr/>
        </p:nvSpPr>
        <p:spPr>
          <a:xfrm rot="16200000">
            <a:off x="8650094" y="1488662"/>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64BB44B3-7559-D343-91D5-B0E063FE6F76}"/>
              </a:ext>
            </a:extLst>
          </p:cNvPr>
          <p:cNvSpPr txBox="1"/>
          <p:nvPr/>
        </p:nvSpPr>
        <p:spPr>
          <a:xfrm>
            <a:off x="7437810" y="2171737"/>
            <a:ext cx="2789331" cy="369332"/>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Lisière </a:t>
            </a:r>
            <a:r>
              <a:rPr lang="fr-FR" sz="1800" dirty="0">
                <a:solidFill>
                  <a:srgbClr val="075045"/>
                </a:solidFill>
                <a:latin typeface="Source Sans Pro" panose="020B0503030403020204" pitchFamily="34" charset="77"/>
              </a:rPr>
              <a:t>de bois en interface</a:t>
            </a:r>
          </a:p>
        </p:txBody>
      </p:sp>
      <p:pic>
        <p:nvPicPr>
          <p:cNvPr id="54" name="Image 53">
            <a:extLst>
              <a:ext uri="{FF2B5EF4-FFF2-40B4-BE49-F238E27FC236}">
                <a16:creationId xmlns:a16="http://schemas.microsoft.com/office/drawing/2014/main" id="{5F74EF61-1D2F-7E42-9972-3C9C4B73B701}"/>
              </a:ext>
            </a:extLst>
          </p:cNvPr>
          <p:cNvPicPr>
            <a:picLocks noChangeAspect="1"/>
          </p:cNvPicPr>
          <p:nvPr/>
        </p:nvPicPr>
        <p:blipFill rotWithShape="1">
          <a:blip r:embed="rId3"/>
          <a:srcRect l="36029" r="29184" b="63025"/>
          <a:stretch/>
        </p:blipFill>
        <p:spPr>
          <a:xfrm>
            <a:off x="4005145" y="3172830"/>
            <a:ext cx="2358731" cy="1474029"/>
          </a:xfrm>
          <a:prstGeom prst="rect">
            <a:avLst/>
          </a:prstGeom>
        </p:spPr>
      </p:pic>
      <p:pic>
        <p:nvPicPr>
          <p:cNvPr id="55" name="Image 54">
            <a:extLst>
              <a:ext uri="{FF2B5EF4-FFF2-40B4-BE49-F238E27FC236}">
                <a16:creationId xmlns:a16="http://schemas.microsoft.com/office/drawing/2014/main" id="{C489140A-07CB-3B47-AFBE-3775AA2A4BB9}"/>
              </a:ext>
            </a:extLst>
          </p:cNvPr>
          <p:cNvPicPr>
            <a:picLocks noChangeAspect="1"/>
          </p:cNvPicPr>
          <p:nvPr/>
        </p:nvPicPr>
        <p:blipFill rotWithShape="1">
          <a:blip r:embed="rId4"/>
          <a:srcRect r="65213"/>
          <a:stretch/>
        </p:blipFill>
        <p:spPr>
          <a:xfrm>
            <a:off x="237529" y="3193292"/>
            <a:ext cx="2358731" cy="3986553"/>
          </a:xfrm>
          <a:prstGeom prst="rect">
            <a:avLst/>
          </a:prstGeom>
        </p:spPr>
      </p:pic>
      <p:pic>
        <p:nvPicPr>
          <p:cNvPr id="56" name="Image 55">
            <a:extLst>
              <a:ext uri="{FF2B5EF4-FFF2-40B4-BE49-F238E27FC236}">
                <a16:creationId xmlns:a16="http://schemas.microsoft.com/office/drawing/2014/main" id="{D9AD6D34-7B38-9C41-8089-AE3EEF080C96}"/>
              </a:ext>
            </a:extLst>
          </p:cNvPr>
          <p:cNvPicPr>
            <a:picLocks noChangeAspect="1"/>
          </p:cNvPicPr>
          <p:nvPr/>
        </p:nvPicPr>
        <p:blipFill rotWithShape="1">
          <a:blip r:embed="rId5"/>
          <a:srcRect l="69749" r="-1107" b="63025"/>
          <a:stretch/>
        </p:blipFill>
        <p:spPr>
          <a:xfrm>
            <a:off x="7769353" y="3042822"/>
            <a:ext cx="2126242" cy="1474029"/>
          </a:xfrm>
          <a:prstGeom prst="rect">
            <a:avLst/>
          </a:prstGeom>
        </p:spPr>
      </p:pic>
      <p:sp>
        <p:nvSpPr>
          <p:cNvPr id="53" name="Flèche droite rayée 52">
            <a:extLst>
              <a:ext uri="{FF2B5EF4-FFF2-40B4-BE49-F238E27FC236}">
                <a16:creationId xmlns:a16="http://schemas.microsoft.com/office/drawing/2014/main" id="{ED29E3E1-0851-CC4E-9416-7C75A44F88CD}"/>
              </a:ext>
            </a:extLst>
          </p:cNvPr>
          <p:cNvSpPr/>
          <p:nvPr/>
        </p:nvSpPr>
        <p:spPr>
          <a:xfrm rot="5400000">
            <a:off x="8026314" y="1160350"/>
            <a:ext cx="1562882"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droite rayée 57">
            <a:extLst>
              <a:ext uri="{FF2B5EF4-FFF2-40B4-BE49-F238E27FC236}">
                <a16:creationId xmlns:a16="http://schemas.microsoft.com/office/drawing/2014/main" id="{55D429E6-FAB8-7F48-AECC-4065CE7A9DDD}"/>
              </a:ext>
            </a:extLst>
          </p:cNvPr>
          <p:cNvSpPr/>
          <p:nvPr/>
        </p:nvSpPr>
        <p:spPr>
          <a:xfrm rot="5400000">
            <a:off x="4467261" y="1138514"/>
            <a:ext cx="1636634"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droite rayée 58">
            <a:extLst>
              <a:ext uri="{FF2B5EF4-FFF2-40B4-BE49-F238E27FC236}">
                <a16:creationId xmlns:a16="http://schemas.microsoft.com/office/drawing/2014/main" id="{F495094A-5CB6-FB47-91A6-F49CBDD110E9}"/>
              </a:ext>
            </a:extLst>
          </p:cNvPr>
          <p:cNvSpPr/>
          <p:nvPr/>
        </p:nvSpPr>
        <p:spPr>
          <a:xfrm rot="5400000">
            <a:off x="780257" y="1120294"/>
            <a:ext cx="1636635" cy="378690"/>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a16="http://schemas.microsoft.com/office/drawing/2014/main" id="{36CEEB46-6668-2E42-BB86-3734335528FE}"/>
              </a:ext>
            </a:extLst>
          </p:cNvPr>
          <p:cNvSpPr txBox="1"/>
          <p:nvPr/>
        </p:nvSpPr>
        <p:spPr>
          <a:xfrm>
            <a:off x="399590"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64" name="ZoneTexte 63">
            <a:extLst>
              <a:ext uri="{FF2B5EF4-FFF2-40B4-BE49-F238E27FC236}">
                <a16:creationId xmlns:a16="http://schemas.microsoft.com/office/drawing/2014/main" id="{A0EEA167-CF2A-8C41-801D-F115EB3CA4A4}"/>
              </a:ext>
            </a:extLst>
          </p:cNvPr>
          <p:cNvSpPr txBox="1"/>
          <p:nvPr/>
        </p:nvSpPr>
        <p:spPr>
          <a:xfrm>
            <a:off x="4113300" y="381559"/>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65" name="ZoneTexte 64">
            <a:extLst>
              <a:ext uri="{FF2B5EF4-FFF2-40B4-BE49-F238E27FC236}">
                <a16:creationId xmlns:a16="http://schemas.microsoft.com/office/drawing/2014/main" id="{4A4B9F1B-1915-A240-8BB5-6068FBE591D0}"/>
              </a:ext>
            </a:extLst>
          </p:cNvPr>
          <p:cNvSpPr txBox="1"/>
          <p:nvPr/>
        </p:nvSpPr>
        <p:spPr>
          <a:xfrm>
            <a:off x="7561083"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21" name="ZoneTexte 20">
            <a:extLst>
              <a:ext uri="{FF2B5EF4-FFF2-40B4-BE49-F238E27FC236}">
                <a16:creationId xmlns:a16="http://schemas.microsoft.com/office/drawing/2014/main" id="{F5B18A41-1DBB-E944-9F0D-98EED410F2C0}"/>
              </a:ext>
            </a:extLst>
          </p:cNvPr>
          <p:cNvSpPr txBox="1"/>
          <p:nvPr/>
        </p:nvSpPr>
        <p:spPr>
          <a:xfrm>
            <a:off x="3764617" y="5260787"/>
            <a:ext cx="6130978" cy="1481031"/>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Formule de calcul densité de haies ml/ha: </a:t>
            </a:r>
          </a:p>
          <a:p>
            <a:endParaRPr lang="fr-FR" sz="1600" b="1" dirty="0">
              <a:solidFill>
                <a:srgbClr val="075045"/>
              </a:solidFill>
              <a:latin typeface="Source Sans Pro"/>
              <a:cs typeface="Source Sans Pro"/>
            </a:endParaRPr>
          </a:p>
          <a:p>
            <a:r>
              <a:rPr lang="fr-FR" sz="2000" dirty="0">
                <a:solidFill>
                  <a:srgbClr val="075045"/>
                </a:solidFill>
                <a:latin typeface="Source Sans Pro"/>
                <a:cs typeface="Source Sans Pro"/>
              </a:rPr>
              <a:t>= ((total linéaire en gestion x pond 1)+ (total linéaire non en gestion x pond 0,5) + (total linéaire lisière x pond 0,5) /total surface SAU</a:t>
            </a:r>
            <a:endParaRPr lang="fr-FR" sz="2000" b="1" dirty="0">
              <a:solidFill>
                <a:srgbClr val="075045"/>
              </a:solidFill>
              <a:latin typeface="Source Sans Pro"/>
              <a:cs typeface="Source Sans Pro"/>
            </a:endParaRPr>
          </a:p>
        </p:txBody>
      </p:sp>
    </p:spTree>
    <p:extLst>
      <p:ext uri="{BB962C8B-B14F-4D97-AF65-F5344CB8AC3E}">
        <p14:creationId xmlns:p14="http://schemas.microsoft.com/office/powerpoint/2010/main" val="7227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ccolade fermante 30">
            <a:extLst>
              <a:ext uri="{FF2B5EF4-FFF2-40B4-BE49-F238E27FC236}">
                <a16:creationId xmlns:a16="http://schemas.microsoft.com/office/drawing/2014/main" id="{69CA4B89-F252-904D-A7AC-D4B44CD302E0}"/>
              </a:ext>
            </a:extLst>
          </p:cNvPr>
          <p:cNvSpPr/>
          <p:nvPr/>
        </p:nvSpPr>
        <p:spPr>
          <a:xfrm rot="16200000">
            <a:off x="1416195" y="1562720"/>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3190C679-4F5B-5B42-B226-47ABD7445C0A}"/>
              </a:ext>
            </a:extLst>
          </p:cNvPr>
          <p:cNvSpPr txBox="1"/>
          <p:nvPr/>
        </p:nvSpPr>
        <p:spPr>
          <a:xfrm>
            <a:off x="237529" y="2127955"/>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a:t>
            </a:r>
            <a:r>
              <a:rPr lang="fr-FR" sz="1800" dirty="0">
                <a:solidFill>
                  <a:srgbClr val="075045"/>
                </a:solidFill>
                <a:latin typeface="Source Sans Pro" panose="020B0503030403020204" pitchFamily="34" charset="77"/>
              </a:rPr>
              <a:t> dont l’agriculteur </a:t>
            </a:r>
          </a:p>
          <a:p>
            <a:pPr algn="ctr"/>
            <a:r>
              <a:rPr lang="fr-FR" sz="1800" b="1" dirty="0">
                <a:solidFill>
                  <a:srgbClr val="075045"/>
                </a:solidFill>
                <a:latin typeface="Source Sans Pro" panose="020B0503030403020204" pitchFamily="34" charset="77"/>
              </a:rPr>
              <a:t>a la « gestion » </a:t>
            </a:r>
          </a:p>
        </p:txBody>
      </p:sp>
      <p:sp>
        <p:nvSpPr>
          <p:cNvPr id="37" name="Accolade fermante 36">
            <a:extLst>
              <a:ext uri="{FF2B5EF4-FFF2-40B4-BE49-F238E27FC236}">
                <a16:creationId xmlns:a16="http://schemas.microsoft.com/office/drawing/2014/main" id="{5D73E8A2-DF5E-214A-A9F6-7193C0F69BB8}"/>
              </a:ext>
            </a:extLst>
          </p:cNvPr>
          <p:cNvSpPr/>
          <p:nvPr/>
        </p:nvSpPr>
        <p:spPr>
          <a:xfrm rot="16200000">
            <a:off x="5073722" y="1571439"/>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8" name="ZoneTexte 37">
            <a:extLst>
              <a:ext uri="{FF2B5EF4-FFF2-40B4-BE49-F238E27FC236}">
                <a16:creationId xmlns:a16="http://schemas.microsoft.com/office/drawing/2014/main" id="{4ED9588B-552C-AF47-AB11-1099F66FE576}"/>
              </a:ext>
            </a:extLst>
          </p:cNvPr>
          <p:cNvSpPr txBox="1"/>
          <p:nvPr/>
        </p:nvSpPr>
        <p:spPr>
          <a:xfrm>
            <a:off x="3764617" y="2171737"/>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 </a:t>
            </a:r>
            <a:r>
              <a:rPr lang="fr-FR" sz="1800" dirty="0">
                <a:solidFill>
                  <a:srgbClr val="075045"/>
                </a:solidFill>
                <a:latin typeface="Source Sans Pro" panose="020B0503030403020204" pitchFamily="34" charset="77"/>
              </a:rPr>
              <a:t>dont l’agriculteur </a:t>
            </a:r>
          </a:p>
          <a:p>
            <a:pPr algn="ctr"/>
            <a:r>
              <a:rPr lang="fr-FR" sz="1800" b="1" dirty="0">
                <a:solidFill>
                  <a:srgbClr val="075045"/>
                </a:solidFill>
                <a:latin typeface="Source Sans Pro" panose="020B0503030403020204" pitchFamily="34" charset="77"/>
              </a:rPr>
              <a:t>n’a pas la « gestion » </a:t>
            </a:r>
          </a:p>
        </p:txBody>
      </p:sp>
      <p:sp>
        <p:nvSpPr>
          <p:cNvPr id="45" name="Accolade fermante 44">
            <a:extLst>
              <a:ext uri="{FF2B5EF4-FFF2-40B4-BE49-F238E27FC236}">
                <a16:creationId xmlns:a16="http://schemas.microsoft.com/office/drawing/2014/main" id="{4DA61C62-6F98-E24D-BB55-210C70134A76}"/>
              </a:ext>
            </a:extLst>
          </p:cNvPr>
          <p:cNvSpPr/>
          <p:nvPr/>
        </p:nvSpPr>
        <p:spPr>
          <a:xfrm rot="16200000">
            <a:off x="8650094" y="1488662"/>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64BB44B3-7559-D343-91D5-B0E063FE6F76}"/>
              </a:ext>
            </a:extLst>
          </p:cNvPr>
          <p:cNvSpPr txBox="1"/>
          <p:nvPr/>
        </p:nvSpPr>
        <p:spPr>
          <a:xfrm>
            <a:off x="7437810" y="2171737"/>
            <a:ext cx="2789331" cy="369332"/>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Lisière </a:t>
            </a:r>
            <a:r>
              <a:rPr lang="fr-FR" sz="1800" dirty="0">
                <a:solidFill>
                  <a:srgbClr val="075045"/>
                </a:solidFill>
                <a:latin typeface="Source Sans Pro" panose="020B0503030403020204" pitchFamily="34" charset="77"/>
              </a:rPr>
              <a:t>de bois en interface</a:t>
            </a:r>
          </a:p>
        </p:txBody>
      </p:sp>
      <p:pic>
        <p:nvPicPr>
          <p:cNvPr id="54" name="Image 53">
            <a:extLst>
              <a:ext uri="{FF2B5EF4-FFF2-40B4-BE49-F238E27FC236}">
                <a16:creationId xmlns:a16="http://schemas.microsoft.com/office/drawing/2014/main" id="{5F74EF61-1D2F-7E42-9972-3C9C4B73B701}"/>
              </a:ext>
            </a:extLst>
          </p:cNvPr>
          <p:cNvPicPr>
            <a:picLocks noChangeAspect="1"/>
          </p:cNvPicPr>
          <p:nvPr/>
        </p:nvPicPr>
        <p:blipFill rotWithShape="1">
          <a:blip r:embed="rId3"/>
          <a:srcRect l="36029" r="29184" b="63025"/>
          <a:stretch/>
        </p:blipFill>
        <p:spPr>
          <a:xfrm>
            <a:off x="4005145" y="3172830"/>
            <a:ext cx="2358731" cy="1474029"/>
          </a:xfrm>
          <a:prstGeom prst="rect">
            <a:avLst/>
          </a:prstGeom>
        </p:spPr>
      </p:pic>
      <p:pic>
        <p:nvPicPr>
          <p:cNvPr id="55" name="Image 54">
            <a:extLst>
              <a:ext uri="{FF2B5EF4-FFF2-40B4-BE49-F238E27FC236}">
                <a16:creationId xmlns:a16="http://schemas.microsoft.com/office/drawing/2014/main" id="{C489140A-07CB-3B47-AFBE-3775AA2A4BB9}"/>
              </a:ext>
            </a:extLst>
          </p:cNvPr>
          <p:cNvPicPr>
            <a:picLocks noChangeAspect="1"/>
          </p:cNvPicPr>
          <p:nvPr/>
        </p:nvPicPr>
        <p:blipFill rotWithShape="1">
          <a:blip r:embed="rId4"/>
          <a:srcRect r="65213"/>
          <a:stretch/>
        </p:blipFill>
        <p:spPr>
          <a:xfrm>
            <a:off x="237529" y="3193292"/>
            <a:ext cx="2358731" cy="3986553"/>
          </a:xfrm>
          <a:prstGeom prst="rect">
            <a:avLst/>
          </a:prstGeom>
        </p:spPr>
      </p:pic>
      <p:pic>
        <p:nvPicPr>
          <p:cNvPr id="56" name="Image 55">
            <a:extLst>
              <a:ext uri="{FF2B5EF4-FFF2-40B4-BE49-F238E27FC236}">
                <a16:creationId xmlns:a16="http://schemas.microsoft.com/office/drawing/2014/main" id="{D9AD6D34-7B38-9C41-8089-AE3EEF080C96}"/>
              </a:ext>
            </a:extLst>
          </p:cNvPr>
          <p:cNvPicPr>
            <a:picLocks noChangeAspect="1"/>
          </p:cNvPicPr>
          <p:nvPr/>
        </p:nvPicPr>
        <p:blipFill rotWithShape="1">
          <a:blip r:embed="rId5"/>
          <a:srcRect l="69749" r="-1107" b="63025"/>
          <a:stretch/>
        </p:blipFill>
        <p:spPr>
          <a:xfrm>
            <a:off x="7769353" y="3042822"/>
            <a:ext cx="2126242" cy="1474029"/>
          </a:xfrm>
          <a:prstGeom prst="rect">
            <a:avLst/>
          </a:prstGeom>
        </p:spPr>
      </p:pic>
      <p:sp>
        <p:nvSpPr>
          <p:cNvPr id="53" name="Flèche droite rayée 52">
            <a:extLst>
              <a:ext uri="{FF2B5EF4-FFF2-40B4-BE49-F238E27FC236}">
                <a16:creationId xmlns:a16="http://schemas.microsoft.com/office/drawing/2014/main" id="{ED29E3E1-0851-CC4E-9416-7C75A44F88CD}"/>
              </a:ext>
            </a:extLst>
          </p:cNvPr>
          <p:cNvSpPr/>
          <p:nvPr/>
        </p:nvSpPr>
        <p:spPr>
          <a:xfrm rot="5400000">
            <a:off x="7999028" y="1157170"/>
            <a:ext cx="1562882"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droite rayée 57">
            <a:extLst>
              <a:ext uri="{FF2B5EF4-FFF2-40B4-BE49-F238E27FC236}">
                <a16:creationId xmlns:a16="http://schemas.microsoft.com/office/drawing/2014/main" id="{55D429E6-FAB8-7F48-AECC-4065CE7A9DDD}"/>
              </a:ext>
            </a:extLst>
          </p:cNvPr>
          <p:cNvSpPr/>
          <p:nvPr/>
        </p:nvSpPr>
        <p:spPr>
          <a:xfrm rot="5400000">
            <a:off x="4437786" y="1120294"/>
            <a:ext cx="1636634"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droite rayée 58">
            <a:extLst>
              <a:ext uri="{FF2B5EF4-FFF2-40B4-BE49-F238E27FC236}">
                <a16:creationId xmlns:a16="http://schemas.microsoft.com/office/drawing/2014/main" id="{F495094A-5CB6-FB47-91A6-F49CBDD110E9}"/>
              </a:ext>
            </a:extLst>
          </p:cNvPr>
          <p:cNvSpPr/>
          <p:nvPr/>
        </p:nvSpPr>
        <p:spPr>
          <a:xfrm rot="5400000">
            <a:off x="780257" y="1120294"/>
            <a:ext cx="1636635" cy="378690"/>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AC144FEE-029A-A447-829A-3045E5F11EE8}"/>
              </a:ext>
            </a:extLst>
          </p:cNvPr>
          <p:cNvSpPr txBox="1"/>
          <p:nvPr/>
        </p:nvSpPr>
        <p:spPr>
          <a:xfrm>
            <a:off x="4088736"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10 m</a:t>
            </a:r>
          </a:p>
        </p:txBody>
      </p:sp>
      <p:sp>
        <p:nvSpPr>
          <p:cNvPr id="61" name="ZoneTexte 60">
            <a:extLst>
              <a:ext uri="{FF2B5EF4-FFF2-40B4-BE49-F238E27FC236}">
                <a16:creationId xmlns:a16="http://schemas.microsoft.com/office/drawing/2014/main" id="{62D07680-0FCF-FF40-95FE-A24483000D37}"/>
              </a:ext>
            </a:extLst>
          </p:cNvPr>
          <p:cNvSpPr txBox="1"/>
          <p:nvPr/>
        </p:nvSpPr>
        <p:spPr>
          <a:xfrm>
            <a:off x="7561083"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1,8 m</a:t>
            </a:r>
          </a:p>
        </p:txBody>
      </p:sp>
      <p:sp>
        <p:nvSpPr>
          <p:cNvPr id="62" name="ZoneTexte 61">
            <a:extLst>
              <a:ext uri="{FF2B5EF4-FFF2-40B4-BE49-F238E27FC236}">
                <a16:creationId xmlns:a16="http://schemas.microsoft.com/office/drawing/2014/main" id="{F590E792-107E-B844-92BE-0784D5C39125}"/>
              </a:ext>
            </a:extLst>
          </p:cNvPr>
          <p:cNvSpPr txBox="1"/>
          <p:nvPr/>
        </p:nvSpPr>
        <p:spPr>
          <a:xfrm>
            <a:off x="399590"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10 m</a:t>
            </a:r>
          </a:p>
        </p:txBody>
      </p:sp>
      <p:sp>
        <p:nvSpPr>
          <p:cNvPr id="63" name="ZoneTexte 62">
            <a:extLst>
              <a:ext uri="{FF2B5EF4-FFF2-40B4-BE49-F238E27FC236}">
                <a16:creationId xmlns:a16="http://schemas.microsoft.com/office/drawing/2014/main" id="{36CEEB46-6668-2E42-BB86-3734335528FE}"/>
              </a:ext>
            </a:extLst>
          </p:cNvPr>
          <p:cNvSpPr txBox="1"/>
          <p:nvPr/>
        </p:nvSpPr>
        <p:spPr>
          <a:xfrm>
            <a:off x="399590"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64" name="ZoneTexte 63">
            <a:extLst>
              <a:ext uri="{FF2B5EF4-FFF2-40B4-BE49-F238E27FC236}">
                <a16:creationId xmlns:a16="http://schemas.microsoft.com/office/drawing/2014/main" id="{A0EEA167-CF2A-8C41-801D-F115EB3CA4A4}"/>
              </a:ext>
            </a:extLst>
          </p:cNvPr>
          <p:cNvSpPr txBox="1"/>
          <p:nvPr/>
        </p:nvSpPr>
        <p:spPr>
          <a:xfrm>
            <a:off x="4113300" y="381559"/>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65" name="ZoneTexte 64">
            <a:extLst>
              <a:ext uri="{FF2B5EF4-FFF2-40B4-BE49-F238E27FC236}">
                <a16:creationId xmlns:a16="http://schemas.microsoft.com/office/drawing/2014/main" id="{4A4B9F1B-1915-A240-8BB5-6068FBE591D0}"/>
              </a:ext>
            </a:extLst>
          </p:cNvPr>
          <p:cNvSpPr txBox="1"/>
          <p:nvPr/>
        </p:nvSpPr>
        <p:spPr>
          <a:xfrm>
            <a:off x="7561083"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21" name="ZoneTexte 20">
            <a:extLst>
              <a:ext uri="{FF2B5EF4-FFF2-40B4-BE49-F238E27FC236}">
                <a16:creationId xmlns:a16="http://schemas.microsoft.com/office/drawing/2014/main" id="{F5B18A41-1DBB-E944-9F0D-98EED410F2C0}"/>
              </a:ext>
            </a:extLst>
          </p:cNvPr>
          <p:cNvSpPr txBox="1"/>
          <p:nvPr/>
        </p:nvSpPr>
        <p:spPr>
          <a:xfrm>
            <a:off x="3837092" y="5260787"/>
            <a:ext cx="4590888" cy="1542587"/>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Formule de calcul % IAE / SAU : </a:t>
            </a:r>
          </a:p>
          <a:p>
            <a:endParaRPr lang="fr-FR" sz="1600" b="1" dirty="0">
              <a:solidFill>
                <a:srgbClr val="075045"/>
              </a:solidFill>
              <a:latin typeface="Source Sans Pro"/>
              <a:cs typeface="Source Sans Pro"/>
            </a:endParaRPr>
          </a:p>
          <a:p>
            <a:r>
              <a:rPr lang="fr-FR" sz="1600" dirty="0">
                <a:solidFill>
                  <a:srgbClr val="075045"/>
                </a:solidFill>
                <a:latin typeface="Source Sans Pro"/>
                <a:cs typeface="Source Sans Pro"/>
              </a:rPr>
              <a:t>= ((total linéaire en gestion x 10 m x pond 1)/10 000 + (total linéaire non en gestion x 10 m x pond 0,5)/10 000 + (total linéaire lisière x 1,8 m x pond 1)/10 000) / total surface SAU</a:t>
            </a:r>
            <a:endParaRPr lang="fr-FR" sz="1600" b="1" dirty="0">
              <a:solidFill>
                <a:srgbClr val="075045"/>
              </a:solidFill>
              <a:latin typeface="Source Sans Pro"/>
              <a:cs typeface="Source Sans Pro"/>
            </a:endParaRPr>
          </a:p>
        </p:txBody>
      </p:sp>
    </p:spTree>
    <p:extLst>
      <p:ext uri="{BB962C8B-B14F-4D97-AF65-F5344CB8AC3E}">
        <p14:creationId xmlns:p14="http://schemas.microsoft.com/office/powerpoint/2010/main" val="1546536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5;p3">
            <a:extLst>
              <a:ext uri="{FF2B5EF4-FFF2-40B4-BE49-F238E27FC236}">
                <a16:creationId xmlns:a16="http://schemas.microsoft.com/office/drawing/2014/main" id="{A6DB9D6E-FDC0-324C-A969-92D41875919D}"/>
              </a:ext>
            </a:extLst>
          </p:cNvPr>
          <p:cNvSpPr txBox="1">
            <a:spLocks/>
          </p:cNvSpPr>
          <p:nvPr/>
        </p:nvSpPr>
        <p:spPr>
          <a:xfrm>
            <a:off x="206830" y="254979"/>
            <a:ext cx="8227486" cy="137602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b="1" dirty="0">
                <a:solidFill>
                  <a:srgbClr val="075045"/>
                </a:solidFill>
              </a:rPr>
              <a:t>Tableau de données avec les valeurs </a:t>
            </a:r>
          </a:p>
          <a:p>
            <a:r>
              <a:rPr lang="fr-FR" b="1" dirty="0">
                <a:solidFill>
                  <a:srgbClr val="075045"/>
                </a:solidFill>
              </a:rPr>
              <a:t>des densités de haies / agriculteur</a:t>
            </a:r>
            <a:endParaRPr lang="fr-FR" sz="2400" dirty="0">
              <a:solidFill>
                <a:srgbClr val="075045"/>
              </a:solidFill>
              <a:latin typeface="Source Sans Pro" panose="020B0503030403020204" pitchFamily="34" charset="77"/>
            </a:endParaRPr>
          </a:p>
        </p:txBody>
      </p:sp>
      <p:pic>
        <p:nvPicPr>
          <p:cNvPr id="3" name="Image 2">
            <a:extLst>
              <a:ext uri="{FF2B5EF4-FFF2-40B4-BE49-F238E27FC236}">
                <a16:creationId xmlns:a16="http://schemas.microsoft.com/office/drawing/2014/main" id="{CC305F42-4C31-7448-91D3-9CE7D6A67541}"/>
              </a:ext>
            </a:extLst>
          </p:cNvPr>
          <p:cNvPicPr>
            <a:picLocks noChangeAspect="1"/>
          </p:cNvPicPr>
          <p:nvPr/>
        </p:nvPicPr>
        <p:blipFill rotWithShape="1">
          <a:blip r:embed="rId3"/>
          <a:srcRect t="1" r="18947" b="28723"/>
          <a:stretch/>
        </p:blipFill>
        <p:spPr>
          <a:xfrm>
            <a:off x="0" y="1631007"/>
            <a:ext cx="10691812" cy="5928668"/>
          </a:xfrm>
          <a:prstGeom prst="rect">
            <a:avLst/>
          </a:prstGeom>
        </p:spPr>
      </p:pic>
    </p:spTree>
    <p:extLst>
      <p:ext uri="{BB962C8B-B14F-4D97-AF65-F5344CB8AC3E}">
        <p14:creationId xmlns:p14="http://schemas.microsoft.com/office/powerpoint/2010/main" val="287578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8"/>
            <a:ext cx="8839688" cy="2920656"/>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Méthodologie construction grille de notation PSE et estimations quantitatives</a:t>
            </a:r>
          </a:p>
        </p:txBody>
      </p:sp>
      <p:sp>
        <p:nvSpPr>
          <p:cNvPr id="4" name="ZoneTexte 3">
            <a:extLst>
              <a:ext uri="{FF2B5EF4-FFF2-40B4-BE49-F238E27FC236}">
                <a16:creationId xmlns:a16="http://schemas.microsoft.com/office/drawing/2014/main" id="{F49575E9-DD5E-2946-87B9-8496F0D9A49C}"/>
              </a:ext>
            </a:extLst>
          </p:cNvPr>
          <p:cNvSpPr txBox="1"/>
          <p:nvPr/>
        </p:nvSpPr>
        <p:spPr>
          <a:xfrm>
            <a:off x="852054" y="4021282"/>
            <a:ext cx="5642263" cy="408253"/>
          </a:xfrm>
          <a:prstGeom prst="rect">
            <a:avLst/>
          </a:prstGeom>
          <a:noFill/>
        </p:spPr>
        <p:txBody>
          <a:bodyPr wrap="square" rtlCol="0">
            <a:spAutoFit/>
          </a:bodyPr>
          <a:lstStyle/>
          <a:p>
            <a:r>
              <a:rPr lang="fr-FR" dirty="0">
                <a:solidFill>
                  <a:srgbClr val="075045"/>
                </a:solidFill>
                <a:latin typeface="Source Sans Pro" panose="020B0503030403020204" pitchFamily="34" charset="77"/>
              </a:rPr>
              <a:t>Validé le 30 novembre 2020 par le MTE</a:t>
            </a:r>
          </a:p>
        </p:txBody>
      </p:sp>
    </p:spTree>
    <p:extLst>
      <p:ext uri="{BB962C8B-B14F-4D97-AF65-F5344CB8AC3E}">
        <p14:creationId xmlns:p14="http://schemas.microsoft.com/office/powerpoint/2010/main" val="1797767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193964" y="678059"/>
            <a:ext cx="2225594"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Deux grilles de notation PSE pour deux catégories de densité bocagère territoriale</a:t>
            </a:r>
            <a:endParaRPr lang="fr-FR" sz="2400" dirty="0">
              <a:solidFill>
                <a:srgbClr val="075045"/>
              </a:solidFill>
              <a:latin typeface="Source Sans Pro" panose="020B0503030403020204" pitchFamily="34" charset="77"/>
            </a:endParaRPr>
          </a:p>
        </p:txBody>
      </p:sp>
      <p:sp>
        <p:nvSpPr>
          <p:cNvPr id="2" name="ZoneTexte 1">
            <a:extLst>
              <a:ext uri="{FF2B5EF4-FFF2-40B4-BE49-F238E27FC236}">
                <a16:creationId xmlns:a16="http://schemas.microsoft.com/office/drawing/2014/main" id="{AC030539-7B1B-6840-8AC4-4A479690681B}"/>
              </a:ext>
            </a:extLst>
          </p:cNvPr>
          <p:cNvSpPr txBox="1"/>
          <p:nvPr/>
        </p:nvSpPr>
        <p:spPr>
          <a:xfrm>
            <a:off x="2419558" y="581806"/>
            <a:ext cx="3857353" cy="408253"/>
          </a:xfrm>
          <a:prstGeom prst="rect">
            <a:avLst/>
          </a:prstGeom>
          <a:noFill/>
        </p:spPr>
        <p:txBody>
          <a:bodyPr wrap="square" rtlCol="0">
            <a:spAutoFit/>
          </a:bodyPr>
          <a:lstStyle/>
          <a:p>
            <a:pPr algn="ctr"/>
            <a:r>
              <a:rPr lang="fr-FR" b="1" dirty="0">
                <a:solidFill>
                  <a:srgbClr val="075045"/>
                </a:solidFill>
              </a:rPr>
              <a:t>Territoire peu bocager</a:t>
            </a:r>
            <a:endParaRPr lang="fr-FR" dirty="0">
              <a:solidFill>
                <a:srgbClr val="075045"/>
              </a:solidFill>
            </a:endParaRPr>
          </a:p>
        </p:txBody>
      </p:sp>
      <p:sp>
        <p:nvSpPr>
          <p:cNvPr id="6" name="ZoneTexte 5">
            <a:extLst>
              <a:ext uri="{FF2B5EF4-FFF2-40B4-BE49-F238E27FC236}">
                <a16:creationId xmlns:a16="http://schemas.microsoft.com/office/drawing/2014/main" id="{C6099F3A-04D4-D54B-B11F-43C1B453E96B}"/>
              </a:ext>
            </a:extLst>
          </p:cNvPr>
          <p:cNvSpPr txBox="1"/>
          <p:nvPr/>
        </p:nvSpPr>
        <p:spPr>
          <a:xfrm>
            <a:off x="6280434" y="600063"/>
            <a:ext cx="3623895" cy="408253"/>
          </a:xfrm>
          <a:prstGeom prst="rect">
            <a:avLst/>
          </a:prstGeom>
          <a:noFill/>
        </p:spPr>
        <p:txBody>
          <a:bodyPr wrap="square" rtlCol="0">
            <a:spAutoFit/>
          </a:bodyPr>
          <a:lstStyle/>
          <a:p>
            <a:pPr algn="ctr"/>
            <a:r>
              <a:rPr lang="fr-FR" b="1" dirty="0">
                <a:solidFill>
                  <a:srgbClr val="075045"/>
                </a:solidFill>
              </a:rPr>
              <a:t>Territoire très bocager</a:t>
            </a:r>
          </a:p>
        </p:txBody>
      </p:sp>
      <p:cxnSp>
        <p:nvCxnSpPr>
          <p:cNvPr id="4" name="Connecteur droit 3">
            <a:extLst>
              <a:ext uri="{FF2B5EF4-FFF2-40B4-BE49-F238E27FC236}">
                <a16:creationId xmlns:a16="http://schemas.microsoft.com/office/drawing/2014/main" id="{B6CAF9E5-5F40-324F-8923-0D872298B492}"/>
              </a:ext>
            </a:extLst>
          </p:cNvPr>
          <p:cNvCxnSpPr>
            <a:cxnSpLocks/>
          </p:cNvCxnSpPr>
          <p:nvPr/>
        </p:nvCxnSpPr>
        <p:spPr>
          <a:xfrm>
            <a:off x="2933697" y="4832816"/>
            <a:ext cx="2766077" cy="0"/>
          </a:xfrm>
          <a:prstGeom prst="line">
            <a:avLst/>
          </a:prstGeom>
          <a:ln w="38100">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3107DF2-7583-8B42-BB98-9C9AECB1E4A5}"/>
              </a:ext>
            </a:extLst>
          </p:cNvPr>
          <p:cNvCxnSpPr>
            <a:cxnSpLocks/>
          </p:cNvCxnSpPr>
          <p:nvPr/>
        </p:nvCxnSpPr>
        <p:spPr>
          <a:xfrm>
            <a:off x="2933697" y="4591699"/>
            <a:ext cx="0" cy="460167"/>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A871D9D-5A52-9F4C-BB81-2A5DF44453D8}"/>
              </a:ext>
            </a:extLst>
          </p:cNvPr>
          <p:cNvCxnSpPr>
            <a:cxnSpLocks/>
          </p:cNvCxnSpPr>
          <p:nvPr/>
        </p:nvCxnSpPr>
        <p:spPr>
          <a:xfrm>
            <a:off x="3209311"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1FEC9FE7-E509-C14D-9308-ADF60802A61E}"/>
              </a:ext>
            </a:extLst>
          </p:cNvPr>
          <p:cNvCxnSpPr>
            <a:cxnSpLocks/>
          </p:cNvCxnSpPr>
          <p:nvPr/>
        </p:nvCxnSpPr>
        <p:spPr>
          <a:xfrm>
            <a:off x="5689836" y="4591699"/>
            <a:ext cx="0" cy="460167"/>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9CF778-BFAC-554F-90DC-5F7EB7A6F17F}"/>
              </a:ext>
            </a:extLst>
          </p:cNvPr>
          <p:cNvCxnSpPr>
            <a:cxnSpLocks/>
          </p:cNvCxnSpPr>
          <p:nvPr/>
        </p:nvCxnSpPr>
        <p:spPr>
          <a:xfrm>
            <a:off x="3760539"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1452FDCE-9833-0E49-82B4-3008D09112E4}"/>
              </a:ext>
            </a:extLst>
          </p:cNvPr>
          <p:cNvCxnSpPr>
            <a:cxnSpLocks/>
          </p:cNvCxnSpPr>
          <p:nvPr/>
        </p:nvCxnSpPr>
        <p:spPr>
          <a:xfrm>
            <a:off x="4587381"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A80EEDC-5A00-B647-8C36-DC56F6150BC1}"/>
              </a:ext>
            </a:extLst>
          </p:cNvPr>
          <p:cNvCxnSpPr>
            <a:cxnSpLocks/>
          </p:cNvCxnSpPr>
          <p:nvPr/>
        </p:nvCxnSpPr>
        <p:spPr>
          <a:xfrm>
            <a:off x="4862995"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B50CB3A1-038C-D748-8EAA-9C2BB30EA64F}"/>
              </a:ext>
            </a:extLst>
          </p:cNvPr>
          <p:cNvCxnSpPr>
            <a:cxnSpLocks/>
          </p:cNvCxnSpPr>
          <p:nvPr/>
        </p:nvCxnSpPr>
        <p:spPr>
          <a:xfrm>
            <a:off x="5138609"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410423E-9EF1-2C4C-9DE3-45B1A011B085}"/>
              </a:ext>
            </a:extLst>
          </p:cNvPr>
          <p:cNvCxnSpPr>
            <a:cxnSpLocks/>
          </p:cNvCxnSpPr>
          <p:nvPr/>
        </p:nvCxnSpPr>
        <p:spPr>
          <a:xfrm>
            <a:off x="5414223"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BC19EC94-F8E4-6E45-9C97-3CF2986F4A83}"/>
              </a:ext>
            </a:extLst>
          </p:cNvPr>
          <p:cNvCxnSpPr>
            <a:cxnSpLocks/>
          </p:cNvCxnSpPr>
          <p:nvPr/>
        </p:nvCxnSpPr>
        <p:spPr>
          <a:xfrm>
            <a:off x="4311767" y="4512928"/>
            <a:ext cx="0" cy="617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218B7AFF-CA53-6245-8090-DA37C1031A89}"/>
              </a:ext>
            </a:extLst>
          </p:cNvPr>
          <p:cNvSpPr txBox="1"/>
          <p:nvPr/>
        </p:nvSpPr>
        <p:spPr>
          <a:xfrm>
            <a:off x="3775682" y="4188077"/>
            <a:ext cx="1072169" cy="307777"/>
          </a:xfrm>
          <a:prstGeom prst="rect">
            <a:avLst/>
          </a:prstGeom>
          <a:noFill/>
        </p:spPr>
        <p:txBody>
          <a:bodyPr wrap="square" rtlCol="0">
            <a:spAutoFit/>
          </a:bodyPr>
          <a:lstStyle/>
          <a:p>
            <a:pPr algn="ctr"/>
            <a:r>
              <a:rPr lang="fr-FR" sz="1400" dirty="0">
                <a:solidFill>
                  <a:srgbClr val="FF0000"/>
                </a:solidFill>
              </a:rPr>
              <a:t>médiane</a:t>
            </a:r>
          </a:p>
        </p:txBody>
      </p:sp>
      <p:sp>
        <p:nvSpPr>
          <p:cNvPr id="44" name="ZoneTexte 43">
            <a:extLst>
              <a:ext uri="{FF2B5EF4-FFF2-40B4-BE49-F238E27FC236}">
                <a16:creationId xmlns:a16="http://schemas.microsoft.com/office/drawing/2014/main" id="{287DD7EF-6295-544E-8A6D-91076CB7C3DE}"/>
              </a:ext>
            </a:extLst>
          </p:cNvPr>
          <p:cNvSpPr txBox="1"/>
          <p:nvPr/>
        </p:nvSpPr>
        <p:spPr>
          <a:xfrm>
            <a:off x="9425392" y="5132918"/>
            <a:ext cx="661893" cy="307777"/>
          </a:xfrm>
          <a:prstGeom prst="rect">
            <a:avLst/>
          </a:prstGeom>
          <a:noFill/>
        </p:spPr>
        <p:txBody>
          <a:bodyPr wrap="square" rtlCol="0">
            <a:spAutoFit/>
          </a:bodyPr>
          <a:lstStyle/>
          <a:p>
            <a:pPr algn="ctr"/>
            <a:r>
              <a:rPr lang="fr-FR" sz="1400" b="1" dirty="0">
                <a:solidFill>
                  <a:srgbClr val="075045"/>
                </a:solidFill>
              </a:rPr>
              <a:t>10/10</a:t>
            </a:r>
          </a:p>
        </p:txBody>
      </p:sp>
      <p:sp>
        <p:nvSpPr>
          <p:cNvPr id="46" name="ZoneTexte 45">
            <a:extLst>
              <a:ext uri="{FF2B5EF4-FFF2-40B4-BE49-F238E27FC236}">
                <a16:creationId xmlns:a16="http://schemas.microsoft.com/office/drawing/2014/main" id="{98272567-EC51-FB40-A1BF-A0B8B000C2E0}"/>
              </a:ext>
            </a:extLst>
          </p:cNvPr>
          <p:cNvSpPr txBox="1"/>
          <p:nvPr/>
        </p:nvSpPr>
        <p:spPr>
          <a:xfrm>
            <a:off x="9210316" y="4113527"/>
            <a:ext cx="1072169" cy="307777"/>
          </a:xfrm>
          <a:prstGeom prst="rect">
            <a:avLst/>
          </a:prstGeom>
          <a:noFill/>
        </p:spPr>
        <p:txBody>
          <a:bodyPr wrap="square" rtlCol="0">
            <a:spAutoFit/>
          </a:bodyPr>
          <a:lstStyle/>
          <a:p>
            <a:pPr algn="ctr"/>
            <a:r>
              <a:rPr lang="fr-FR" sz="1400" dirty="0">
                <a:solidFill>
                  <a:srgbClr val="FF0000"/>
                </a:solidFill>
              </a:rPr>
              <a:t>140 ml</a:t>
            </a:r>
          </a:p>
        </p:txBody>
      </p:sp>
      <p:sp>
        <p:nvSpPr>
          <p:cNvPr id="55" name="ZoneTexte 54">
            <a:extLst>
              <a:ext uri="{FF2B5EF4-FFF2-40B4-BE49-F238E27FC236}">
                <a16:creationId xmlns:a16="http://schemas.microsoft.com/office/drawing/2014/main" id="{CE988E82-9800-6B4D-B581-9351B8FC5480}"/>
              </a:ext>
            </a:extLst>
          </p:cNvPr>
          <p:cNvSpPr txBox="1"/>
          <p:nvPr/>
        </p:nvSpPr>
        <p:spPr>
          <a:xfrm>
            <a:off x="3996506" y="5187745"/>
            <a:ext cx="661893" cy="307777"/>
          </a:xfrm>
          <a:prstGeom prst="rect">
            <a:avLst/>
          </a:prstGeom>
          <a:noFill/>
        </p:spPr>
        <p:txBody>
          <a:bodyPr wrap="square" rtlCol="0">
            <a:spAutoFit/>
          </a:bodyPr>
          <a:lstStyle/>
          <a:p>
            <a:pPr algn="ctr"/>
            <a:r>
              <a:rPr lang="fr-FR" sz="1400" b="1" dirty="0">
                <a:solidFill>
                  <a:srgbClr val="075045"/>
                </a:solidFill>
              </a:rPr>
              <a:t>5/10</a:t>
            </a:r>
          </a:p>
        </p:txBody>
      </p:sp>
      <p:cxnSp>
        <p:nvCxnSpPr>
          <p:cNvPr id="56" name="Connecteur droit 55">
            <a:extLst>
              <a:ext uri="{FF2B5EF4-FFF2-40B4-BE49-F238E27FC236}">
                <a16:creationId xmlns:a16="http://schemas.microsoft.com/office/drawing/2014/main" id="{588FACA0-3DAE-E74E-9A47-BC2F76963C37}"/>
              </a:ext>
            </a:extLst>
          </p:cNvPr>
          <p:cNvCxnSpPr>
            <a:cxnSpLocks/>
          </p:cNvCxnSpPr>
          <p:nvPr/>
        </p:nvCxnSpPr>
        <p:spPr>
          <a:xfrm>
            <a:off x="4036153"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25190EED-A7A2-3541-9C7A-5506396E980F}"/>
              </a:ext>
            </a:extLst>
          </p:cNvPr>
          <p:cNvCxnSpPr>
            <a:cxnSpLocks/>
          </p:cNvCxnSpPr>
          <p:nvPr/>
        </p:nvCxnSpPr>
        <p:spPr>
          <a:xfrm>
            <a:off x="3484925" y="4665771"/>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71354862-E347-F641-B881-AE57A58B32E9}"/>
              </a:ext>
            </a:extLst>
          </p:cNvPr>
          <p:cNvSpPr txBox="1"/>
          <p:nvPr/>
        </p:nvSpPr>
        <p:spPr>
          <a:xfrm>
            <a:off x="3140722" y="2993705"/>
            <a:ext cx="2265529" cy="988589"/>
          </a:xfrm>
          <a:prstGeom prst="rect">
            <a:avLst/>
          </a:prstGeom>
          <a:noFill/>
        </p:spPr>
        <p:txBody>
          <a:bodyPr wrap="square" lIns="64630" tIns="32314" rIns="64630" bIns="32314" rtlCol="0">
            <a:spAutoFit/>
          </a:bodyPr>
          <a:lstStyle/>
          <a:p>
            <a:pPr algn="ctr"/>
            <a:r>
              <a:rPr lang="fr-FR" sz="2000" b="1" dirty="0">
                <a:solidFill>
                  <a:srgbClr val="075045"/>
                </a:solidFill>
                <a:latin typeface="Source Sans Pro"/>
                <a:cs typeface="Source Sans Pro"/>
              </a:rPr>
              <a:t>Grille de notation n°1 reconnaissant l’évolution</a:t>
            </a:r>
          </a:p>
        </p:txBody>
      </p:sp>
      <p:sp>
        <p:nvSpPr>
          <p:cNvPr id="60" name="ZoneTexte 59">
            <a:extLst>
              <a:ext uri="{FF2B5EF4-FFF2-40B4-BE49-F238E27FC236}">
                <a16:creationId xmlns:a16="http://schemas.microsoft.com/office/drawing/2014/main" id="{40A2D40B-F0DF-D14C-A42B-9EEB1B18E13D}"/>
              </a:ext>
            </a:extLst>
          </p:cNvPr>
          <p:cNvSpPr txBox="1"/>
          <p:nvPr/>
        </p:nvSpPr>
        <p:spPr>
          <a:xfrm>
            <a:off x="7167466" y="3077628"/>
            <a:ext cx="2265529" cy="988589"/>
          </a:xfrm>
          <a:prstGeom prst="rect">
            <a:avLst/>
          </a:prstGeom>
          <a:noFill/>
        </p:spPr>
        <p:txBody>
          <a:bodyPr wrap="square" lIns="64630" tIns="32314" rIns="64630" bIns="32314" rtlCol="0">
            <a:spAutoFit/>
          </a:bodyPr>
          <a:lstStyle/>
          <a:p>
            <a:pPr algn="ctr"/>
            <a:r>
              <a:rPr lang="fr-FR" sz="2000" b="1" dirty="0">
                <a:solidFill>
                  <a:srgbClr val="075045"/>
                </a:solidFill>
                <a:latin typeface="Source Sans Pro"/>
                <a:cs typeface="Source Sans Pro"/>
              </a:rPr>
              <a:t>Grille de notation n°2 reconnaissant le maintien</a:t>
            </a:r>
          </a:p>
        </p:txBody>
      </p:sp>
      <p:cxnSp>
        <p:nvCxnSpPr>
          <p:cNvPr id="61" name="Connecteur droit 60">
            <a:extLst>
              <a:ext uri="{FF2B5EF4-FFF2-40B4-BE49-F238E27FC236}">
                <a16:creationId xmlns:a16="http://schemas.microsoft.com/office/drawing/2014/main" id="{0AB82228-D08E-3742-9209-DD94405DB209}"/>
              </a:ext>
            </a:extLst>
          </p:cNvPr>
          <p:cNvCxnSpPr>
            <a:cxnSpLocks/>
          </p:cNvCxnSpPr>
          <p:nvPr/>
        </p:nvCxnSpPr>
        <p:spPr>
          <a:xfrm>
            <a:off x="6989926" y="4832816"/>
            <a:ext cx="2766077" cy="0"/>
          </a:xfrm>
          <a:prstGeom prst="line">
            <a:avLst/>
          </a:prstGeom>
          <a:ln w="38100">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EE982AEA-BE97-254C-8308-412E2FE976A1}"/>
              </a:ext>
            </a:extLst>
          </p:cNvPr>
          <p:cNvCxnSpPr>
            <a:cxnSpLocks/>
          </p:cNvCxnSpPr>
          <p:nvPr/>
        </p:nvCxnSpPr>
        <p:spPr>
          <a:xfrm>
            <a:off x="6989926" y="4591699"/>
            <a:ext cx="0" cy="460167"/>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F65F68D5-BA66-C242-B86A-44E7E14C1505}"/>
              </a:ext>
            </a:extLst>
          </p:cNvPr>
          <p:cNvCxnSpPr>
            <a:cxnSpLocks/>
          </p:cNvCxnSpPr>
          <p:nvPr/>
        </p:nvCxnSpPr>
        <p:spPr>
          <a:xfrm>
            <a:off x="7265540"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8C4B777-0A0D-D94B-909F-BA2F11DC4B81}"/>
              </a:ext>
            </a:extLst>
          </p:cNvPr>
          <p:cNvCxnSpPr>
            <a:cxnSpLocks/>
          </p:cNvCxnSpPr>
          <p:nvPr/>
        </p:nvCxnSpPr>
        <p:spPr>
          <a:xfrm>
            <a:off x="9746065" y="4591699"/>
            <a:ext cx="0" cy="460167"/>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3D24F803-A110-564D-AC8B-F02528DE19A4}"/>
              </a:ext>
            </a:extLst>
          </p:cNvPr>
          <p:cNvCxnSpPr>
            <a:cxnSpLocks/>
          </p:cNvCxnSpPr>
          <p:nvPr/>
        </p:nvCxnSpPr>
        <p:spPr>
          <a:xfrm>
            <a:off x="7816768"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7177863D-267E-F844-8462-CA873EB09CFC}"/>
              </a:ext>
            </a:extLst>
          </p:cNvPr>
          <p:cNvCxnSpPr>
            <a:cxnSpLocks/>
          </p:cNvCxnSpPr>
          <p:nvPr/>
        </p:nvCxnSpPr>
        <p:spPr>
          <a:xfrm>
            <a:off x="8643610"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73E463EF-3A48-974D-BFEF-5E6A89A52827}"/>
              </a:ext>
            </a:extLst>
          </p:cNvPr>
          <p:cNvCxnSpPr>
            <a:cxnSpLocks/>
          </p:cNvCxnSpPr>
          <p:nvPr/>
        </p:nvCxnSpPr>
        <p:spPr>
          <a:xfrm>
            <a:off x="8919224"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F6B12BCB-A9C7-B442-9357-879404C8882F}"/>
              </a:ext>
            </a:extLst>
          </p:cNvPr>
          <p:cNvCxnSpPr>
            <a:cxnSpLocks/>
          </p:cNvCxnSpPr>
          <p:nvPr/>
        </p:nvCxnSpPr>
        <p:spPr>
          <a:xfrm>
            <a:off x="9194838"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DF22D89E-1FFF-A246-998A-A4D328612024}"/>
              </a:ext>
            </a:extLst>
          </p:cNvPr>
          <p:cNvCxnSpPr>
            <a:cxnSpLocks/>
          </p:cNvCxnSpPr>
          <p:nvPr/>
        </p:nvCxnSpPr>
        <p:spPr>
          <a:xfrm>
            <a:off x="9470452"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4D15926-7CAD-A84A-A36B-488E74AD656E}"/>
              </a:ext>
            </a:extLst>
          </p:cNvPr>
          <p:cNvCxnSpPr>
            <a:cxnSpLocks/>
          </p:cNvCxnSpPr>
          <p:nvPr/>
        </p:nvCxnSpPr>
        <p:spPr>
          <a:xfrm>
            <a:off x="8092382" y="4666984"/>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9AB08704-E842-474F-B095-17750A485293}"/>
              </a:ext>
            </a:extLst>
          </p:cNvPr>
          <p:cNvCxnSpPr>
            <a:cxnSpLocks/>
          </p:cNvCxnSpPr>
          <p:nvPr/>
        </p:nvCxnSpPr>
        <p:spPr>
          <a:xfrm>
            <a:off x="7541154" y="4665771"/>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1803E4A9-7BA6-FF47-99ED-96DAA0D4ABE0}"/>
              </a:ext>
            </a:extLst>
          </p:cNvPr>
          <p:cNvCxnSpPr>
            <a:cxnSpLocks/>
          </p:cNvCxnSpPr>
          <p:nvPr/>
        </p:nvCxnSpPr>
        <p:spPr>
          <a:xfrm>
            <a:off x="8367996" y="4665771"/>
            <a:ext cx="0" cy="309596"/>
          </a:xfrm>
          <a:prstGeom prst="line">
            <a:avLst/>
          </a:prstGeom>
          <a:ln w="28575">
            <a:solidFill>
              <a:srgbClr val="075045"/>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00D4C32A-76A4-934E-B07D-01A836ECA4A5}"/>
              </a:ext>
            </a:extLst>
          </p:cNvPr>
          <p:cNvCxnSpPr>
            <a:cxnSpLocks/>
          </p:cNvCxnSpPr>
          <p:nvPr/>
        </p:nvCxnSpPr>
        <p:spPr>
          <a:xfrm>
            <a:off x="9746065" y="4476457"/>
            <a:ext cx="0" cy="617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7" name="Tableau 56">
            <a:extLst>
              <a:ext uri="{FF2B5EF4-FFF2-40B4-BE49-F238E27FC236}">
                <a16:creationId xmlns:a16="http://schemas.microsoft.com/office/drawing/2014/main" id="{10449988-375D-EC4A-A5B1-EA9E7C8D99D2}"/>
              </a:ext>
            </a:extLst>
          </p:cNvPr>
          <p:cNvGraphicFramePr>
            <a:graphicFrameLocks noGrp="1"/>
          </p:cNvGraphicFramePr>
          <p:nvPr>
            <p:extLst>
              <p:ext uri="{D42A27DB-BD31-4B8C-83A1-F6EECF244321}">
                <p14:modId xmlns:p14="http://schemas.microsoft.com/office/powerpoint/2010/main" val="1369718172"/>
              </p:ext>
            </p:extLst>
          </p:nvPr>
        </p:nvGraphicFramePr>
        <p:xfrm>
          <a:off x="2849635" y="1060626"/>
          <a:ext cx="2997200" cy="1319530"/>
        </p:xfrm>
        <a:graphic>
          <a:graphicData uri="http://schemas.openxmlformats.org/drawingml/2006/table">
            <a:tbl>
              <a:tblPr>
                <a:tableStyleId>{5C22544A-7EE6-4342-B048-85BDC9FD1C3A}</a:tableStyleId>
              </a:tblPr>
              <a:tblGrid>
                <a:gridCol w="2148491">
                  <a:extLst>
                    <a:ext uri="{9D8B030D-6E8A-4147-A177-3AD203B41FA5}">
                      <a16:colId xmlns:a16="http://schemas.microsoft.com/office/drawing/2014/main" val="2035408593"/>
                    </a:ext>
                  </a:extLst>
                </a:gridCol>
                <a:gridCol w="848709">
                  <a:extLst>
                    <a:ext uri="{9D8B030D-6E8A-4147-A177-3AD203B41FA5}">
                      <a16:colId xmlns:a16="http://schemas.microsoft.com/office/drawing/2014/main" val="966449844"/>
                    </a:ext>
                  </a:extLst>
                </a:gridCol>
              </a:tblGrid>
              <a:tr h="79061">
                <a:tc gridSpan="2">
                  <a:txBody>
                    <a:bodyPr/>
                    <a:lstStyle/>
                    <a:p>
                      <a:pPr algn="ctr" fontAlgn="b"/>
                      <a:r>
                        <a:rPr lang="fr-FR" sz="1800" u="none" strike="noStrike" dirty="0">
                          <a:effectLst/>
                        </a:rPr>
                        <a:t>Dinan</a:t>
                      </a:r>
                      <a:endParaRPr lang="fr-FR" sz="18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tc hMerge="1">
                  <a:txBody>
                    <a:bodyPr/>
                    <a:lstStyle/>
                    <a:p>
                      <a:pPr algn="l" fontAlgn="b"/>
                      <a:r>
                        <a:rPr lang="fr-FR" sz="1200" u="none" strike="noStrike" dirty="0">
                          <a:effectLst/>
                        </a:rPr>
                        <a:t>Dinan</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4146354238"/>
                  </a:ext>
                </a:extLst>
              </a:tr>
              <a:tr h="203200">
                <a:tc>
                  <a:txBody>
                    <a:bodyPr/>
                    <a:lstStyle/>
                    <a:p>
                      <a:pPr algn="l" fontAlgn="b"/>
                      <a:r>
                        <a:rPr lang="fr-FR" sz="1200" u="none" strike="noStrike" dirty="0">
                          <a:effectLst/>
                        </a:rPr>
                        <a:t>Surface </a:t>
                      </a:r>
                      <a:r>
                        <a:rPr lang="fr-FR" sz="1200" u="none" strike="noStrike" dirty="0" err="1">
                          <a:effectLst/>
                        </a:rPr>
                        <a:t>moy</a:t>
                      </a:r>
                      <a:r>
                        <a:rPr lang="fr-FR" sz="1200" u="none" strike="noStrike" dirty="0">
                          <a:effectLst/>
                        </a:rPr>
                        <a:t>. EA</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a:effectLst/>
                        </a:rPr>
                        <a:t>88 ha </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1702908154"/>
                  </a:ext>
                </a:extLst>
              </a:tr>
              <a:tr h="203200">
                <a:tc>
                  <a:txBody>
                    <a:bodyPr/>
                    <a:lstStyle/>
                    <a:p>
                      <a:pPr algn="l" fontAlgn="b"/>
                      <a:r>
                        <a:rPr lang="fr-FR" sz="1200" b="1" u="none" strike="noStrike">
                          <a:effectLst/>
                        </a:rPr>
                        <a:t>Densité de haie moy.</a:t>
                      </a:r>
                      <a:endParaRPr lang="fr-FR" sz="1200" b="1"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b="1" u="none" strike="noStrike" dirty="0">
                          <a:effectLst/>
                        </a:rPr>
                        <a:t>64 ml</a:t>
                      </a:r>
                      <a:endParaRPr lang="fr-FR" sz="1200" b="1"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1803179948"/>
                  </a:ext>
                </a:extLst>
              </a:tr>
              <a:tr h="203200">
                <a:tc>
                  <a:txBody>
                    <a:bodyPr/>
                    <a:lstStyle/>
                    <a:p>
                      <a:pPr algn="l" fontAlgn="b"/>
                      <a:r>
                        <a:rPr lang="fr-FR" sz="1200" u="none" strike="noStrike">
                          <a:effectLst/>
                        </a:rPr>
                        <a:t>Densité de haie moy. Avec lisière</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dirty="0">
                          <a:effectLst/>
                        </a:rPr>
                        <a:t>98 ml</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3388077882"/>
                  </a:ext>
                </a:extLst>
              </a:tr>
              <a:tr h="203200">
                <a:tc>
                  <a:txBody>
                    <a:bodyPr/>
                    <a:lstStyle/>
                    <a:p>
                      <a:pPr algn="l" fontAlgn="b"/>
                      <a:r>
                        <a:rPr lang="fr-FR" sz="1400" b="1" u="none" strike="noStrike">
                          <a:effectLst/>
                        </a:rPr>
                        <a:t>Densité médiane</a:t>
                      </a:r>
                      <a:endParaRPr lang="fr-FR" sz="1400" b="1"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400" b="1" u="none" strike="noStrike" dirty="0">
                          <a:effectLst/>
                        </a:rPr>
                        <a:t>73 ml</a:t>
                      </a:r>
                      <a:endParaRPr lang="fr-FR" sz="1400" b="1"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913884526"/>
                  </a:ext>
                </a:extLst>
              </a:tr>
              <a:tr h="203200">
                <a:tc>
                  <a:txBody>
                    <a:bodyPr/>
                    <a:lstStyle/>
                    <a:p>
                      <a:pPr algn="l" fontAlgn="b"/>
                      <a:r>
                        <a:rPr lang="fr-FR" sz="1200" u="none" strike="noStrike">
                          <a:effectLst/>
                        </a:rPr>
                        <a:t>Ecart moy. entre densités</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dirty="0">
                          <a:effectLst/>
                        </a:rPr>
                        <a:t>0,74</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1323066589"/>
                  </a:ext>
                </a:extLst>
              </a:tr>
            </a:tbl>
          </a:graphicData>
        </a:graphic>
      </p:graphicFrame>
      <p:graphicFrame>
        <p:nvGraphicFramePr>
          <p:cNvPr id="79" name="Tableau 78">
            <a:extLst>
              <a:ext uri="{FF2B5EF4-FFF2-40B4-BE49-F238E27FC236}">
                <a16:creationId xmlns:a16="http://schemas.microsoft.com/office/drawing/2014/main" id="{3280CEFE-F116-8F44-8BF4-307D8F25C611}"/>
              </a:ext>
            </a:extLst>
          </p:cNvPr>
          <p:cNvGraphicFramePr>
            <a:graphicFrameLocks noGrp="1"/>
          </p:cNvGraphicFramePr>
          <p:nvPr>
            <p:extLst>
              <p:ext uri="{D42A27DB-BD31-4B8C-83A1-F6EECF244321}">
                <p14:modId xmlns:p14="http://schemas.microsoft.com/office/powerpoint/2010/main" val="868972554"/>
              </p:ext>
            </p:extLst>
          </p:nvPr>
        </p:nvGraphicFramePr>
        <p:xfrm>
          <a:off x="6593781" y="1078806"/>
          <a:ext cx="2997200" cy="1319530"/>
        </p:xfrm>
        <a:graphic>
          <a:graphicData uri="http://schemas.openxmlformats.org/drawingml/2006/table">
            <a:tbl>
              <a:tblPr>
                <a:tableStyleId>{5C22544A-7EE6-4342-B048-85BDC9FD1C3A}</a:tableStyleId>
              </a:tblPr>
              <a:tblGrid>
                <a:gridCol w="2169402">
                  <a:extLst>
                    <a:ext uri="{9D8B030D-6E8A-4147-A177-3AD203B41FA5}">
                      <a16:colId xmlns:a16="http://schemas.microsoft.com/office/drawing/2014/main" val="1583346663"/>
                    </a:ext>
                  </a:extLst>
                </a:gridCol>
                <a:gridCol w="827798">
                  <a:extLst>
                    <a:ext uri="{9D8B030D-6E8A-4147-A177-3AD203B41FA5}">
                      <a16:colId xmlns:a16="http://schemas.microsoft.com/office/drawing/2014/main" val="4075036473"/>
                    </a:ext>
                  </a:extLst>
                </a:gridCol>
              </a:tblGrid>
              <a:tr h="203200">
                <a:tc gridSpan="2">
                  <a:txBody>
                    <a:bodyPr/>
                    <a:lstStyle/>
                    <a:p>
                      <a:pPr algn="ctr" fontAlgn="b"/>
                      <a:r>
                        <a:rPr lang="fr-FR" sz="1800" u="none" strike="noStrike" dirty="0">
                          <a:effectLst/>
                        </a:rPr>
                        <a:t>Armorique</a:t>
                      </a:r>
                      <a:endParaRPr lang="fr-FR" sz="18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tc hMerge="1">
                  <a:txBody>
                    <a:bodyPr/>
                    <a:lstStyle/>
                    <a:p>
                      <a:pPr algn="l" fontAlgn="b"/>
                      <a:r>
                        <a:rPr lang="fr-FR" sz="1800" u="none" strike="noStrike" dirty="0">
                          <a:effectLst/>
                        </a:rPr>
                        <a:t>Armorique</a:t>
                      </a:r>
                      <a:endParaRPr lang="fr-FR" sz="18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810893684"/>
                  </a:ext>
                </a:extLst>
              </a:tr>
              <a:tr h="203200">
                <a:tc>
                  <a:txBody>
                    <a:bodyPr/>
                    <a:lstStyle/>
                    <a:p>
                      <a:pPr algn="l" fontAlgn="b"/>
                      <a:r>
                        <a:rPr lang="fr-FR" sz="1200" u="none" strike="noStrike">
                          <a:effectLst/>
                        </a:rPr>
                        <a:t>Surface moy. EA</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a:effectLst/>
                        </a:rPr>
                        <a:t>60 ha</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2612159458"/>
                  </a:ext>
                </a:extLst>
              </a:tr>
              <a:tr h="203200">
                <a:tc>
                  <a:txBody>
                    <a:bodyPr/>
                    <a:lstStyle/>
                    <a:p>
                      <a:pPr algn="l" fontAlgn="b"/>
                      <a:r>
                        <a:rPr lang="fr-FR" sz="1200" b="1" u="none" strike="noStrike">
                          <a:effectLst/>
                        </a:rPr>
                        <a:t>Densité de haie moy.</a:t>
                      </a:r>
                      <a:endParaRPr lang="fr-FR" sz="1200" b="1"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b="1" u="none" strike="noStrike" dirty="0">
                          <a:effectLst/>
                        </a:rPr>
                        <a:t>195 ml</a:t>
                      </a:r>
                      <a:endParaRPr lang="fr-FR" sz="1200" b="1"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2210477722"/>
                  </a:ext>
                </a:extLst>
              </a:tr>
              <a:tr h="203200">
                <a:tc>
                  <a:txBody>
                    <a:bodyPr/>
                    <a:lstStyle/>
                    <a:p>
                      <a:pPr algn="l" fontAlgn="b"/>
                      <a:r>
                        <a:rPr lang="fr-FR" sz="1200" u="none" strike="noStrike">
                          <a:effectLst/>
                        </a:rPr>
                        <a:t>Densité de haie moy. Avec lisière</a:t>
                      </a:r>
                      <a:endParaRPr lang="fr-FR" sz="1200" b="0" i="0" u="none" strike="noStrike">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dirty="0">
                          <a:effectLst/>
                        </a:rPr>
                        <a:t>202 ml</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3242522531"/>
                  </a:ext>
                </a:extLst>
              </a:tr>
              <a:tr h="203200">
                <a:tc>
                  <a:txBody>
                    <a:bodyPr/>
                    <a:lstStyle/>
                    <a:p>
                      <a:pPr algn="l" fontAlgn="b"/>
                      <a:r>
                        <a:rPr lang="fr-FR" sz="1400" b="1" u="none" strike="noStrike" dirty="0">
                          <a:effectLst/>
                        </a:rPr>
                        <a:t>Densité médiane</a:t>
                      </a:r>
                      <a:endParaRPr lang="fr-FR" sz="1400" b="1" i="0" u="none" strike="noStrike" dirty="0">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400" b="1" u="none" strike="noStrike" dirty="0">
                          <a:effectLst/>
                        </a:rPr>
                        <a:t>221 ml</a:t>
                      </a:r>
                      <a:endParaRPr lang="fr-FR" sz="1400" b="1"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906427121"/>
                  </a:ext>
                </a:extLst>
              </a:tr>
              <a:tr h="203200">
                <a:tc>
                  <a:txBody>
                    <a:bodyPr/>
                    <a:lstStyle/>
                    <a:p>
                      <a:pPr algn="l" fontAlgn="b"/>
                      <a:r>
                        <a:rPr lang="fr-FR" sz="1200" u="none" strike="noStrike" dirty="0">
                          <a:effectLst/>
                        </a:rPr>
                        <a:t>Ecart </a:t>
                      </a:r>
                      <a:r>
                        <a:rPr lang="fr-FR" sz="1200" u="none" strike="noStrike" dirty="0" err="1">
                          <a:effectLst/>
                        </a:rPr>
                        <a:t>moy</a:t>
                      </a:r>
                      <a:r>
                        <a:rPr lang="fr-FR" sz="1200" u="none" strike="noStrike" dirty="0">
                          <a:effectLst/>
                        </a:rPr>
                        <a:t>. entre densités</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tc>
                  <a:txBody>
                    <a:bodyPr/>
                    <a:lstStyle/>
                    <a:p>
                      <a:pPr algn="ctr" fontAlgn="b"/>
                      <a:r>
                        <a:rPr lang="fr-FR" sz="1200" u="none" strike="noStrike" dirty="0">
                          <a:effectLst/>
                        </a:rPr>
                        <a:t>8</a:t>
                      </a:r>
                      <a:endParaRPr lang="fr-FR" sz="1200" b="0" i="0" u="none" strike="noStrike" dirty="0">
                        <a:solidFill>
                          <a:srgbClr val="000000"/>
                        </a:solidFill>
                        <a:effectLst/>
                        <a:latin typeface="Calibri" panose="020F0502020204030204" pitchFamily="34" charset="0"/>
                      </a:endParaRPr>
                    </a:p>
                  </a:txBody>
                  <a:tcPr marL="9525" marR="9525" marT="9525" marB="0" anchor="b">
                    <a:solidFill>
                      <a:srgbClr val="B6D5D6"/>
                    </a:solidFill>
                  </a:tcPr>
                </a:tc>
                <a:extLst>
                  <a:ext uri="{0D108BD9-81ED-4DB2-BD59-A6C34878D82A}">
                    <a16:rowId xmlns:a16="http://schemas.microsoft.com/office/drawing/2014/main" val="663503181"/>
                  </a:ext>
                </a:extLst>
              </a:tr>
            </a:tbl>
          </a:graphicData>
        </a:graphic>
      </p:graphicFrame>
      <p:cxnSp>
        <p:nvCxnSpPr>
          <p:cNvPr id="81" name="Connecteur droit avec flèche 80">
            <a:extLst>
              <a:ext uri="{FF2B5EF4-FFF2-40B4-BE49-F238E27FC236}">
                <a16:creationId xmlns:a16="http://schemas.microsoft.com/office/drawing/2014/main" id="{279B261D-3456-5946-91AB-BEA2A57F88F0}"/>
              </a:ext>
            </a:extLst>
          </p:cNvPr>
          <p:cNvCxnSpPr/>
          <p:nvPr/>
        </p:nvCxnSpPr>
        <p:spPr>
          <a:xfrm>
            <a:off x="4281458" y="2398336"/>
            <a:ext cx="0" cy="490638"/>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A6093F94-D53F-B945-BC94-F3BF79F4787B}"/>
              </a:ext>
            </a:extLst>
          </p:cNvPr>
          <p:cNvCxnSpPr/>
          <p:nvPr/>
        </p:nvCxnSpPr>
        <p:spPr>
          <a:xfrm>
            <a:off x="8336624" y="2464597"/>
            <a:ext cx="0" cy="490638"/>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22DA1B72-4DA7-194B-B26B-6C7E2485171B}"/>
              </a:ext>
            </a:extLst>
          </p:cNvPr>
          <p:cNvSpPr txBox="1"/>
          <p:nvPr/>
        </p:nvSpPr>
        <p:spPr>
          <a:xfrm>
            <a:off x="2513553" y="6077386"/>
            <a:ext cx="4080228" cy="1050144"/>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Deux valeurs guides : </a:t>
            </a:r>
          </a:p>
          <a:p>
            <a:endParaRPr lang="fr-FR" sz="1600" b="1" dirty="0">
              <a:solidFill>
                <a:srgbClr val="075045"/>
              </a:solidFill>
              <a:latin typeface="Source Sans Pro"/>
              <a:cs typeface="Source Sans Pro"/>
            </a:endParaRPr>
          </a:p>
          <a:p>
            <a:pPr marL="285750" indent="-285750">
              <a:buFont typeface="Arial"/>
              <a:buChar char="•"/>
            </a:pPr>
            <a:r>
              <a:rPr lang="fr-FR" sz="1600" dirty="0">
                <a:solidFill>
                  <a:srgbClr val="075045"/>
                </a:solidFill>
                <a:latin typeface="Source Sans Pro"/>
                <a:cs typeface="Source Sans Pro"/>
              </a:rPr>
              <a:t>Maintien – entretien - 66€ / ha SAU / an</a:t>
            </a:r>
          </a:p>
          <a:p>
            <a:pPr marL="285750" indent="-285750">
              <a:buFont typeface="Arial"/>
              <a:buChar char="•"/>
            </a:pPr>
            <a:r>
              <a:rPr lang="fr-FR" sz="1600" dirty="0">
                <a:solidFill>
                  <a:srgbClr val="075045"/>
                </a:solidFill>
                <a:latin typeface="Source Sans Pro"/>
                <a:cs typeface="Source Sans Pro"/>
              </a:rPr>
              <a:t>Transition - Création– 676€ / ha SAU / an</a:t>
            </a:r>
          </a:p>
        </p:txBody>
      </p:sp>
      <p:sp>
        <p:nvSpPr>
          <p:cNvPr id="88" name="ZoneTexte 87">
            <a:extLst>
              <a:ext uri="{FF2B5EF4-FFF2-40B4-BE49-F238E27FC236}">
                <a16:creationId xmlns:a16="http://schemas.microsoft.com/office/drawing/2014/main" id="{071DBC64-E61B-D04F-BA81-D2EF49810712}"/>
              </a:ext>
            </a:extLst>
          </p:cNvPr>
          <p:cNvSpPr txBox="1"/>
          <p:nvPr/>
        </p:nvSpPr>
        <p:spPr>
          <a:xfrm>
            <a:off x="6501446" y="5971109"/>
            <a:ext cx="4080228" cy="1542587"/>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Formule de calcul de la rémunération : </a:t>
            </a:r>
          </a:p>
          <a:p>
            <a:endParaRPr lang="fr-FR" sz="1600" b="1" dirty="0">
              <a:solidFill>
                <a:srgbClr val="075045"/>
              </a:solidFill>
              <a:latin typeface="Source Sans Pro"/>
              <a:cs typeface="Source Sans Pro"/>
            </a:endParaRPr>
          </a:p>
          <a:p>
            <a:r>
              <a:rPr lang="fr-FR" sz="1600" dirty="0">
                <a:solidFill>
                  <a:srgbClr val="075045"/>
                </a:solidFill>
                <a:latin typeface="Source Sans Pro"/>
                <a:cs typeface="Source Sans Pro"/>
              </a:rPr>
              <a:t>= (valeur guide maintien x note min entre n et n-1 x total surface SAU) + (valeur guide création x (note n - note n-1) x total surface SAU) =  montant € / an</a:t>
            </a:r>
            <a:endParaRPr lang="fr-FR" sz="1600" b="1" dirty="0">
              <a:solidFill>
                <a:srgbClr val="075045"/>
              </a:solidFill>
              <a:latin typeface="Source Sans Pro"/>
              <a:cs typeface="Source Sans Pro"/>
            </a:endParaRPr>
          </a:p>
        </p:txBody>
      </p:sp>
    </p:spTree>
    <p:extLst>
      <p:ext uri="{BB962C8B-B14F-4D97-AF65-F5344CB8AC3E}">
        <p14:creationId xmlns:p14="http://schemas.microsoft.com/office/powerpoint/2010/main" val="3567549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702365" y="338463"/>
            <a:ext cx="6016487" cy="15565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dirty="0">
                <a:solidFill>
                  <a:srgbClr val="075045"/>
                </a:solidFill>
                <a:latin typeface="Source Sans Pro" panose="020B0503030403020204" pitchFamily="34" charset="77"/>
              </a:rPr>
              <a:t>Justification référence </a:t>
            </a:r>
            <a:r>
              <a:rPr lang="fr-FR" sz="3200" b="1" dirty="0">
                <a:solidFill>
                  <a:srgbClr val="075045"/>
                </a:solidFill>
                <a:latin typeface="Source Sans Pro" panose="020B0503030403020204" pitchFamily="34" charset="77"/>
              </a:rPr>
              <a:t>140 ml/ha</a:t>
            </a:r>
          </a:p>
          <a:p>
            <a:r>
              <a:rPr lang="fr-FR" sz="2400" dirty="0">
                <a:solidFill>
                  <a:srgbClr val="075045"/>
                </a:solidFill>
                <a:latin typeface="Source Sans Pro" panose="020B0503030403020204" pitchFamily="34" charset="77"/>
              </a:rPr>
              <a:t>Densité optimale de fonctionnalité à maintenir dans un territoire bocager</a:t>
            </a:r>
          </a:p>
        </p:txBody>
      </p:sp>
      <p:pic>
        <p:nvPicPr>
          <p:cNvPr id="10" name="Image 9">
            <a:extLst>
              <a:ext uri="{FF2B5EF4-FFF2-40B4-BE49-F238E27FC236}">
                <a16:creationId xmlns:a16="http://schemas.microsoft.com/office/drawing/2014/main" id="{443AA0AE-6047-F74D-A1F2-104AB3CE9CE6}"/>
              </a:ext>
            </a:extLst>
          </p:cNvPr>
          <p:cNvPicPr>
            <a:picLocks noChangeAspect="1"/>
          </p:cNvPicPr>
          <p:nvPr/>
        </p:nvPicPr>
        <p:blipFill rotWithShape="1">
          <a:blip r:embed="rId3"/>
          <a:srcRect l="4912" t="8648" r="5722" b="29386"/>
          <a:stretch/>
        </p:blipFill>
        <p:spPr>
          <a:xfrm>
            <a:off x="1067" y="1982865"/>
            <a:ext cx="10690746" cy="5238347"/>
          </a:xfrm>
          <a:prstGeom prst="rect">
            <a:avLst/>
          </a:prstGeom>
        </p:spPr>
      </p:pic>
    </p:spTree>
    <p:extLst>
      <p:ext uri="{BB962C8B-B14F-4D97-AF65-F5344CB8AC3E}">
        <p14:creationId xmlns:p14="http://schemas.microsoft.com/office/powerpoint/2010/main" val="77248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0" y="-52461"/>
            <a:ext cx="1391478" cy="50009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rPr>
              <a:t>Dinan</a:t>
            </a:r>
          </a:p>
          <a:p>
            <a:endParaRPr lang="fr-FR" sz="2400" dirty="0">
              <a:solidFill>
                <a:srgbClr val="075045"/>
              </a:solidFill>
              <a:latin typeface="Source Sans Pro" panose="020B0503030403020204" pitchFamily="34" charset="77"/>
            </a:endParaRPr>
          </a:p>
        </p:txBody>
      </p:sp>
      <p:graphicFrame>
        <p:nvGraphicFramePr>
          <p:cNvPr id="3" name="Tableau 2">
            <a:extLst>
              <a:ext uri="{FF2B5EF4-FFF2-40B4-BE49-F238E27FC236}">
                <a16:creationId xmlns:a16="http://schemas.microsoft.com/office/drawing/2014/main" id="{3002B922-23D6-AA49-851A-73AB443A230A}"/>
              </a:ext>
            </a:extLst>
          </p:cNvPr>
          <p:cNvGraphicFramePr>
            <a:graphicFrameLocks noGrp="1"/>
          </p:cNvGraphicFramePr>
          <p:nvPr>
            <p:extLst>
              <p:ext uri="{D42A27DB-BD31-4B8C-83A1-F6EECF244321}">
                <p14:modId xmlns:p14="http://schemas.microsoft.com/office/powerpoint/2010/main" val="2224575285"/>
              </p:ext>
            </p:extLst>
          </p:nvPr>
        </p:nvGraphicFramePr>
        <p:xfrm>
          <a:off x="178900" y="1809147"/>
          <a:ext cx="10334007" cy="4068998"/>
        </p:xfrm>
        <a:graphic>
          <a:graphicData uri="http://schemas.openxmlformats.org/drawingml/2006/table">
            <a:tbl>
              <a:tblPr>
                <a:tableStyleId>{5C22544A-7EE6-4342-B048-85BDC9FD1C3A}</a:tableStyleId>
              </a:tblPr>
              <a:tblGrid>
                <a:gridCol w="1783455">
                  <a:extLst>
                    <a:ext uri="{9D8B030D-6E8A-4147-A177-3AD203B41FA5}">
                      <a16:colId xmlns:a16="http://schemas.microsoft.com/office/drawing/2014/main" val="1706590314"/>
                    </a:ext>
                  </a:extLst>
                </a:gridCol>
                <a:gridCol w="594485">
                  <a:extLst>
                    <a:ext uri="{9D8B030D-6E8A-4147-A177-3AD203B41FA5}">
                      <a16:colId xmlns:a16="http://schemas.microsoft.com/office/drawing/2014/main" val="309374003"/>
                    </a:ext>
                  </a:extLst>
                </a:gridCol>
                <a:gridCol w="601317">
                  <a:extLst>
                    <a:ext uri="{9D8B030D-6E8A-4147-A177-3AD203B41FA5}">
                      <a16:colId xmlns:a16="http://schemas.microsoft.com/office/drawing/2014/main" val="1138079083"/>
                    </a:ext>
                  </a:extLst>
                </a:gridCol>
                <a:gridCol w="883753">
                  <a:extLst>
                    <a:ext uri="{9D8B030D-6E8A-4147-A177-3AD203B41FA5}">
                      <a16:colId xmlns:a16="http://schemas.microsoft.com/office/drawing/2014/main" val="972948527"/>
                    </a:ext>
                  </a:extLst>
                </a:gridCol>
                <a:gridCol w="801758">
                  <a:extLst>
                    <a:ext uri="{9D8B030D-6E8A-4147-A177-3AD203B41FA5}">
                      <a16:colId xmlns:a16="http://schemas.microsoft.com/office/drawing/2014/main" val="127943259"/>
                    </a:ext>
                  </a:extLst>
                </a:gridCol>
                <a:gridCol w="839437">
                  <a:extLst>
                    <a:ext uri="{9D8B030D-6E8A-4147-A177-3AD203B41FA5}">
                      <a16:colId xmlns:a16="http://schemas.microsoft.com/office/drawing/2014/main" val="1277414571"/>
                    </a:ext>
                  </a:extLst>
                </a:gridCol>
                <a:gridCol w="790580">
                  <a:extLst>
                    <a:ext uri="{9D8B030D-6E8A-4147-A177-3AD203B41FA5}">
                      <a16:colId xmlns:a16="http://schemas.microsoft.com/office/drawing/2014/main" val="2866877282"/>
                    </a:ext>
                  </a:extLst>
                </a:gridCol>
                <a:gridCol w="939249">
                  <a:extLst>
                    <a:ext uri="{9D8B030D-6E8A-4147-A177-3AD203B41FA5}">
                      <a16:colId xmlns:a16="http://schemas.microsoft.com/office/drawing/2014/main" val="2136086142"/>
                    </a:ext>
                  </a:extLst>
                </a:gridCol>
                <a:gridCol w="719758">
                  <a:extLst>
                    <a:ext uri="{9D8B030D-6E8A-4147-A177-3AD203B41FA5}">
                      <a16:colId xmlns:a16="http://schemas.microsoft.com/office/drawing/2014/main" val="4232358253"/>
                    </a:ext>
                  </a:extLst>
                </a:gridCol>
                <a:gridCol w="819979">
                  <a:extLst>
                    <a:ext uri="{9D8B030D-6E8A-4147-A177-3AD203B41FA5}">
                      <a16:colId xmlns:a16="http://schemas.microsoft.com/office/drawing/2014/main" val="1568974507"/>
                    </a:ext>
                  </a:extLst>
                </a:gridCol>
                <a:gridCol w="785812">
                  <a:extLst>
                    <a:ext uri="{9D8B030D-6E8A-4147-A177-3AD203B41FA5}">
                      <a16:colId xmlns:a16="http://schemas.microsoft.com/office/drawing/2014/main" val="1903693789"/>
                    </a:ext>
                  </a:extLst>
                </a:gridCol>
                <a:gridCol w="774424">
                  <a:extLst>
                    <a:ext uri="{9D8B030D-6E8A-4147-A177-3AD203B41FA5}">
                      <a16:colId xmlns:a16="http://schemas.microsoft.com/office/drawing/2014/main" val="2786876283"/>
                    </a:ext>
                  </a:extLst>
                </a:gridCol>
              </a:tblGrid>
              <a:tr h="1057265">
                <a:tc>
                  <a:txBody>
                    <a:bodyPr/>
                    <a:lstStyle/>
                    <a:p>
                      <a:pPr marL="0" marR="0" lvl="0" indent="0" algn="ctr" defTabSz="801968" rtl="0" eaLnBrk="1" fontAlgn="b" latinLnBrk="0" hangingPunct="1">
                        <a:lnSpc>
                          <a:spcPct val="100000"/>
                        </a:lnSpc>
                        <a:spcBef>
                          <a:spcPts val="0"/>
                        </a:spcBef>
                        <a:spcAft>
                          <a:spcPts val="0"/>
                        </a:spcAft>
                        <a:buClrTx/>
                        <a:buSzTx/>
                        <a:buFontTx/>
                        <a:buNone/>
                        <a:tabLst/>
                        <a:defRPr/>
                      </a:pPr>
                      <a:r>
                        <a:rPr lang="fr-FR" sz="1600" b="1" i="0" u="none" strike="noStrike" dirty="0">
                          <a:solidFill>
                            <a:srgbClr val="075045"/>
                          </a:solidFill>
                          <a:effectLst/>
                          <a:latin typeface="Source Sans Pro"/>
                          <a:cs typeface="Source Sans Pro"/>
                        </a:rPr>
                        <a:t>densité de haies (ml/ha SAU)</a:t>
                      </a: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dirty="0">
                          <a:solidFill>
                            <a:schemeClr val="bg1">
                              <a:lumMod val="65000"/>
                            </a:schemeClr>
                          </a:solidFill>
                          <a:effectLst/>
                          <a:latin typeface="Source Sans Pro" panose="020B0503030403020204" pitchFamily="34" charset="77"/>
                        </a:rPr>
                        <a:t>&lt; 53</a:t>
                      </a:r>
                      <a:endParaRPr lang="fr-FR" sz="18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53</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58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63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68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73</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78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83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88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93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98</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0168084"/>
                  </a:ext>
                </a:extLst>
              </a:tr>
              <a:tr h="697181">
                <a:tc>
                  <a:txBody>
                    <a:bodyPr/>
                    <a:lstStyle/>
                    <a:p>
                      <a:pPr algn="ctr" fontAlgn="b"/>
                      <a:r>
                        <a:rPr lang="fr-FR" sz="1600" u="none" strike="noStrike" dirty="0">
                          <a:solidFill>
                            <a:srgbClr val="075045"/>
                          </a:solidFill>
                          <a:effectLst/>
                          <a:latin typeface="Source Sans Pro" panose="020B0503030403020204" pitchFamily="34" charset="77"/>
                        </a:rPr>
                        <a:t>Note PSE</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0</a:t>
                      </a:r>
                      <a:endParaRPr lang="fr-FR" sz="1600" b="0" i="1"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a:solidFill>
                            <a:srgbClr val="075045"/>
                          </a:solidFill>
                          <a:effectLst/>
                          <a:latin typeface="Source Sans Pro" panose="020B0503030403020204" pitchFamily="34" charset="77"/>
                        </a:rPr>
                        <a:t>3/10</a:t>
                      </a:r>
                      <a:endParaRPr lang="fr-FR" sz="1600" b="0" i="1" u="none" strike="noStrike">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4/10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7/10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u="none" strike="noStrike" dirty="0">
                          <a:solidFill>
                            <a:srgbClr val="075045"/>
                          </a:solidFill>
                          <a:effectLst/>
                          <a:latin typeface="Source Sans Pro" panose="020B0503030403020204" pitchFamily="34" charset="77"/>
                        </a:rPr>
                        <a:t>10/10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310810"/>
                  </a:ext>
                </a:extLst>
              </a:tr>
              <a:tr h="531920">
                <a:tc>
                  <a:txBody>
                    <a:bodyPr/>
                    <a:lstStyle/>
                    <a:p>
                      <a:pPr algn="ctr" fontAlgn="b"/>
                      <a:r>
                        <a:rPr lang="fr-FR" sz="1600" u="none" strike="noStrike" dirty="0">
                          <a:solidFill>
                            <a:srgbClr val="075045"/>
                          </a:solidFill>
                          <a:effectLst/>
                          <a:latin typeface="Source Sans Pro" panose="020B0503030403020204" pitchFamily="34" charset="77"/>
                        </a:rPr>
                        <a:t>nombre d'agriculteurs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38</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13</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20</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20</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17</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12</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11</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7095386"/>
                  </a:ext>
                </a:extLst>
              </a:tr>
              <a:tr h="531920">
                <a:tc>
                  <a:txBody>
                    <a:bodyPr/>
                    <a:lstStyle/>
                    <a:p>
                      <a:pPr algn="ctr" fontAlgn="b"/>
                      <a:r>
                        <a:rPr lang="fr-FR" sz="1600" u="none" strike="noStrike" dirty="0">
                          <a:solidFill>
                            <a:srgbClr val="075045"/>
                          </a:solidFill>
                          <a:effectLst/>
                          <a:latin typeface="Source Sans Pro" panose="020B0503030403020204" pitchFamily="34" charset="77"/>
                        </a:rPr>
                        <a:t>montant PSE total/an (€/</a:t>
                      </a:r>
                      <a:r>
                        <a:rPr lang="fr-FR" sz="1600" u="none" strike="noStrike" dirty="0" err="1">
                          <a:solidFill>
                            <a:srgbClr val="075045"/>
                          </a:solidFill>
                          <a:effectLst/>
                          <a:latin typeface="Source Sans Pro" panose="020B0503030403020204" pitchFamily="34" charset="77"/>
                        </a:rPr>
                        <a:t>ea</a:t>
                      </a:r>
                      <a:r>
                        <a:rPr lang="fr-FR" sz="1600" u="none" strike="noStrike" dirty="0">
                          <a:solidFill>
                            <a:srgbClr val="075045"/>
                          </a:solidFill>
                          <a:effectLst/>
                          <a:latin typeface="Source Sans Pro" panose="020B0503030403020204" pitchFamily="34" charset="77"/>
                        </a:rPr>
                        <a:t>)</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000" u="none" strike="noStrike" dirty="0">
                          <a:solidFill>
                            <a:schemeClr val="bg1">
                              <a:lumMod val="65000"/>
                            </a:schemeClr>
                          </a:solidFill>
                          <a:effectLst/>
                          <a:latin typeface="Source Sans Pro" panose="020B0503030403020204" pitchFamily="34" charset="77"/>
                        </a:rPr>
                        <a:t>0</a:t>
                      </a:r>
                      <a:endParaRPr lang="fr-FR" sz="10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8 373,14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22 722,90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39 180,30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54 167,65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58 271,37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39 109,55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66 632,92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62 889,18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60 073,24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204 998,44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6633675"/>
                  </a:ext>
                </a:extLst>
              </a:tr>
              <a:tr h="531920">
                <a:tc>
                  <a:txBody>
                    <a:bodyPr/>
                    <a:lstStyle/>
                    <a:p>
                      <a:pPr algn="ctr" fontAlgn="b"/>
                      <a:r>
                        <a:rPr lang="fr-FR" sz="1600" u="none" strike="noStrike" dirty="0">
                          <a:solidFill>
                            <a:srgbClr val="075045"/>
                          </a:solidFill>
                          <a:effectLst/>
                          <a:latin typeface="Source Sans Pro" panose="020B0503030403020204" pitchFamily="34" charset="77"/>
                        </a:rPr>
                        <a:t>montant PSE moyen EA volet </a:t>
                      </a:r>
                      <a:r>
                        <a:rPr lang="fr-FR" sz="1600" u="sng" strike="noStrike" dirty="0">
                          <a:solidFill>
                            <a:srgbClr val="075045"/>
                          </a:solidFill>
                          <a:effectLst/>
                          <a:latin typeface="Source Sans Pro" panose="020B0503030403020204" pitchFamily="34" charset="77"/>
                        </a:rPr>
                        <a:t>gestion sans volet création</a:t>
                      </a:r>
                      <a:r>
                        <a:rPr lang="fr-FR" sz="1600" u="none" strike="noStrike" dirty="0">
                          <a:solidFill>
                            <a:srgbClr val="075045"/>
                          </a:solidFill>
                          <a:effectLst/>
                          <a:latin typeface="Source Sans Pro" panose="020B0503030403020204" pitchFamily="34" charset="77"/>
                        </a:rPr>
                        <a:t> (€/</a:t>
                      </a:r>
                      <a:r>
                        <a:rPr lang="fr-FR" sz="1600" u="none" strike="noStrike" dirty="0" err="1">
                          <a:solidFill>
                            <a:srgbClr val="075045"/>
                          </a:solidFill>
                          <a:effectLst/>
                          <a:latin typeface="Source Sans Pro" panose="020B0503030403020204" pitchFamily="34" charset="77"/>
                        </a:rPr>
                        <a:t>ea</a:t>
                      </a:r>
                      <a:r>
                        <a:rPr lang="fr-FR" sz="1600" u="none" strike="noStrike" dirty="0">
                          <a:solidFill>
                            <a:srgbClr val="075045"/>
                          </a:solidFill>
                          <a:effectLst/>
                          <a:latin typeface="Source Sans Pro" panose="020B0503030403020204" pitchFamily="34" charset="77"/>
                        </a:rPr>
                        <a:t>)</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 </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644 €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1 196 €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1 959 €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2 708 €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3 237€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2 794 €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3 920 €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5 717 €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5 461 €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5 694 €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500292"/>
                  </a:ext>
                </a:extLst>
              </a:tr>
              <a:tr h="269248">
                <a:tc>
                  <a:txBody>
                    <a:bodyPr/>
                    <a:lstStyle/>
                    <a:p>
                      <a:pPr algn="ctr" fontAlgn="b"/>
                      <a:r>
                        <a:rPr lang="fr-FR" sz="1600" u="none" strike="noStrike" dirty="0">
                          <a:solidFill>
                            <a:srgbClr val="075045"/>
                          </a:solidFill>
                          <a:effectLst/>
                          <a:latin typeface="Source Sans Pro" panose="020B0503030403020204" pitchFamily="34" charset="77"/>
                        </a:rPr>
                        <a:t>% d'exploitants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18%</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17</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4880936"/>
                  </a:ext>
                </a:extLst>
              </a:tr>
            </a:tbl>
          </a:graphicData>
        </a:graphic>
      </p:graphicFrame>
      <p:sp>
        <p:nvSpPr>
          <p:cNvPr id="4" name="Rectangle 3">
            <a:extLst>
              <a:ext uri="{FF2B5EF4-FFF2-40B4-BE49-F238E27FC236}">
                <a16:creationId xmlns:a16="http://schemas.microsoft.com/office/drawing/2014/main" id="{415FF5E7-E26C-374A-B46F-8CC7C02240F6}"/>
              </a:ext>
            </a:extLst>
          </p:cNvPr>
          <p:cNvSpPr/>
          <p:nvPr/>
        </p:nvSpPr>
        <p:spPr>
          <a:xfrm>
            <a:off x="1912433" y="6063917"/>
            <a:ext cx="8386538" cy="1323439"/>
          </a:xfrm>
          <a:prstGeom prst="rect">
            <a:avLst/>
          </a:prstGeom>
        </p:spPr>
        <p:txBody>
          <a:bodyPr wrap="square">
            <a:spAutoFit/>
          </a:bodyPr>
          <a:lstStyle/>
          <a:p>
            <a:pPr fontAlgn="b"/>
            <a:r>
              <a:rPr lang="fr-FR" sz="2000" dirty="0">
                <a:solidFill>
                  <a:srgbClr val="075045"/>
                </a:solidFill>
                <a:latin typeface="Source Sans Pro" panose="020B0503030403020204" pitchFamily="34" charset="77"/>
              </a:rPr>
              <a:t>Total exploitants ayant la densité requise pour entrer dans le PSE  = </a:t>
            </a:r>
            <a:r>
              <a:rPr lang="fr-FR" sz="2000" b="1" dirty="0">
                <a:solidFill>
                  <a:srgbClr val="075045"/>
                </a:solidFill>
                <a:latin typeface="Source Sans Pro" panose="020B0503030403020204" pitchFamily="34" charset="77"/>
              </a:rPr>
              <a:t>180</a:t>
            </a:r>
            <a:r>
              <a:rPr lang="fr-FR" sz="2000" dirty="0">
                <a:solidFill>
                  <a:srgbClr val="075045"/>
                </a:solidFill>
                <a:latin typeface="Source Sans Pro" panose="020B0503030403020204" pitchFamily="34" charset="77"/>
              </a:rPr>
              <a:t> (sur 218, 82%)</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ml plantation : </a:t>
            </a:r>
            <a:r>
              <a:rPr lang="fr-FR" sz="2000" b="1" dirty="0">
                <a:solidFill>
                  <a:srgbClr val="075045"/>
                </a:solidFill>
                <a:latin typeface="Source Sans Pro" panose="020B0503030403020204" pitchFamily="34" charset="77"/>
              </a:rPr>
              <a:t>440 ml </a:t>
            </a:r>
            <a:r>
              <a:rPr lang="fr-FR" sz="2000" dirty="0">
                <a:solidFill>
                  <a:srgbClr val="075045"/>
                </a:solidFill>
                <a:latin typeface="Source Sans Pro" panose="020B0503030403020204" pitchFamily="34" charset="77"/>
              </a:rPr>
              <a:t>(d=5 x 88ha)</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Rémunération PSE/agri = </a:t>
            </a:r>
            <a:r>
              <a:rPr lang="fr-FR" sz="2000" b="1" dirty="0">
                <a:solidFill>
                  <a:srgbClr val="075045"/>
                </a:solidFill>
                <a:latin typeface="Source Sans Pro" panose="020B0503030403020204" pitchFamily="34" charset="77"/>
              </a:rPr>
              <a:t>2 827€ </a:t>
            </a:r>
            <a:r>
              <a:rPr lang="fr-FR" sz="2000" dirty="0">
                <a:solidFill>
                  <a:srgbClr val="075045"/>
                </a:solidFill>
                <a:latin typeface="Source Sans Pro" panose="020B0503030403020204" pitchFamily="34" charset="77"/>
              </a:rPr>
              <a:t>(uniquement volet gestion)</a:t>
            </a:r>
          </a:p>
        </p:txBody>
      </p:sp>
      <p:sp>
        <p:nvSpPr>
          <p:cNvPr id="21" name="ZoneTexte 20">
            <a:extLst>
              <a:ext uri="{FF2B5EF4-FFF2-40B4-BE49-F238E27FC236}">
                <a16:creationId xmlns:a16="http://schemas.microsoft.com/office/drawing/2014/main" id="{F41756A6-1A8E-FB40-9892-38BDE42E2F08}"/>
              </a:ext>
            </a:extLst>
          </p:cNvPr>
          <p:cNvSpPr txBox="1"/>
          <p:nvPr/>
        </p:nvSpPr>
        <p:spPr>
          <a:xfrm>
            <a:off x="2519374" y="146639"/>
            <a:ext cx="2710786" cy="1454694"/>
          </a:xfrm>
          <a:prstGeom prst="rect">
            <a:avLst/>
          </a:prstGeom>
          <a:noFill/>
        </p:spPr>
        <p:txBody>
          <a:bodyPr wrap="square" rtlCol="0">
            <a:spAutoFit/>
          </a:bodyPr>
          <a:lstStyle/>
          <a:p>
            <a:r>
              <a:rPr lang="fr-FR" sz="1800" b="1" dirty="0">
                <a:solidFill>
                  <a:srgbClr val="009193"/>
                </a:solidFill>
                <a:latin typeface="Source Sans Pro" panose="020B0503030403020204" pitchFamily="34" charset="77"/>
              </a:rPr>
              <a:t>2. Intervalle de classe </a:t>
            </a:r>
            <a:r>
              <a:rPr lang="fr-FR" sz="1800" dirty="0">
                <a:solidFill>
                  <a:srgbClr val="009193"/>
                </a:solidFill>
                <a:latin typeface="Source Sans Pro" panose="020B0503030403020204" pitchFamily="34" charset="77"/>
              </a:rPr>
              <a:t>donné par la capacité de plantation </a:t>
            </a:r>
            <a:r>
              <a:rPr lang="fr-FR" sz="1600" dirty="0">
                <a:solidFill>
                  <a:srgbClr val="009193"/>
                </a:solidFill>
                <a:latin typeface="Source Sans Pro" panose="020B0503030403020204" pitchFamily="34" charset="77"/>
              </a:rPr>
              <a:t>(300ml/an/60ha (ferme France ou </a:t>
            </a:r>
            <a:r>
              <a:rPr lang="fr-FR" sz="1600" dirty="0" err="1">
                <a:solidFill>
                  <a:srgbClr val="009193"/>
                </a:solidFill>
                <a:latin typeface="Source Sans Pro" panose="020B0503030403020204" pitchFamily="34" charset="77"/>
              </a:rPr>
              <a:t>moy</a:t>
            </a:r>
            <a:r>
              <a:rPr lang="fr-FR" sz="1600" dirty="0">
                <a:solidFill>
                  <a:srgbClr val="009193"/>
                </a:solidFill>
                <a:latin typeface="Source Sans Pro" panose="020B0503030403020204" pitchFamily="34" charset="77"/>
              </a:rPr>
              <a:t>. Surface </a:t>
            </a:r>
            <a:r>
              <a:rPr lang="fr-FR" sz="1600" dirty="0" err="1">
                <a:solidFill>
                  <a:srgbClr val="009193"/>
                </a:solidFill>
                <a:latin typeface="Source Sans Pro" panose="020B0503030403020204" pitchFamily="34" charset="77"/>
              </a:rPr>
              <a:t>ea</a:t>
            </a:r>
            <a:r>
              <a:rPr lang="fr-FR" sz="1600" dirty="0">
                <a:solidFill>
                  <a:srgbClr val="009193"/>
                </a:solidFill>
                <a:latin typeface="Source Sans Pro" panose="020B0503030403020204" pitchFamily="34" charset="77"/>
              </a:rPr>
              <a:t>) = d = 5ml/ha)</a:t>
            </a:r>
          </a:p>
        </p:txBody>
      </p:sp>
      <p:sp>
        <p:nvSpPr>
          <p:cNvPr id="23" name="Accolade fermante 22">
            <a:extLst>
              <a:ext uri="{FF2B5EF4-FFF2-40B4-BE49-F238E27FC236}">
                <a16:creationId xmlns:a16="http://schemas.microsoft.com/office/drawing/2014/main" id="{70987879-956B-9A46-BAED-4FE7699B065C}"/>
              </a:ext>
            </a:extLst>
          </p:cNvPr>
          <p:cNvSpPr/>
          <p:nvPr/>
        </p:nvSpPr>
        <p:spPr>
          <a:xfrm rot="16200000">
            <a:off x="3818393" y="1202761"/>
            <a:ext cx="392174" cy="766169"/>
          </a:xfrm>
          <a:prstGeom prst="rightBrace">
            <a:avLst/>
          </a:prstGeom>
          <a:ln>
            <a:solidFill>
              <a:srgbClr val="0091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E0E0498E-4F4A-AA45-BB46-3DDF190476DC}"/>
              </a:ext>
            </a:extLst>
          </p:cNvPr>
          <p:cNvSpPr txBox="1"/>
          <p:nvPr/>
        </p:nvSpPr>
        <p:spPr>
          <a:xfrm>
            <a:off x="5312064" y="300547"/>
            <a:ext cx="1766405" cy="923330"/>
          </a:xfrm>
          <a:prstGeom prst="rect">
            <a:avLst/>
          </a:prstGeom>
          <a:noFill/>
        </p:spPr>
        <p:txBody>
          <a:bodyPr wrap="square" rtlCol="0">
            <a:spAutoFit/>
          </a:bodyPr>
          <a:lstStyle/>
          <a:p>
            <a:pPr algn="ctr"/>
            <a:r>
              <a:rPr lang="fr-FR" sz="1800" b="1" dirty="0">
                <a:solidFill>
                  <a:srgbClr val="009193"/>
                </a:solidFill>
                <a:latin typeface="Source Sans Pro" panose="020B0503030403020204" pitchFamily="34" charset="77"/>
              </a:rPr>
              <a:t>1. Densité haie médiane </a:t>
            </a:r>
            <a:r>
              <a:rPr lang="fr-FR" sz="1800" dirty="0">
                <a:solidFill>
                  <a:srgbClr val="009193"/>
                </a:solidFill>
                <a:latin typeface="Source Sans Pro" panose="020B0503030403020204" pitchFamily="34" charset="77"/>
              </a:rPr>
              <a:t>du territoire</a:t>
            </a:r>
          </a:p>
        </p:txBody>
      </p:sp>
      <p:cxnSp>
        <p:nvCxnSpPr>
          <p:cNvPr id="27" name="Connecteur droit avec flèche 26">
            <a:extLst>
              <a:ext uri="{FF2B5EF4-FFF2-40B4-BE49-F238E27FC236}">
                <a16:creationId xmlns:a16="http://schemas.microsoft.com/office/drawing/2014/main" id="{45B89080-2B30-F54C-A7DF-99215C9D7AFB}"/>
              </a:ext>
            </a:extLst>
          </p:cNvPr>
          <p:cNvCxnSpPr>
            <a:cxnSpLocks/>
          </p:cNvCxnSpPr>
          <p:nvPr/>
        </p:nvCxnSpPr>
        <p:spPr>
          <a:xfrm>
            <a:off x="6133706" y="1210787"/>
            <a:ext cx="0" cy="412588"/>
          </a:xfrm>
          <a:prstGeom prst="straightConnector1">
            <a:avLst/>
          </a:prstGeom>
          <a:ln>
            <a:solidFill>
              <a:srgbClr val="009193"/>
            </a:solidFill>
            <a:tailEnd type="arrow"/>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D372F892-319D-4A41-AF11-4A6CDB637EF7}"/>
              </a:ext>
            </a:extLst>
          </p:cNvPr>
          <p:cNvSpPr txBox="1"/>
          <p:nvPr/>
        </p:nvSpPr>
        <p:spPr>
          <a:xfrm>
            <a:off x="8606862" y="105241"/>
            <a:ext cx="1905211"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maximale</a:t>
            </a:r>
            <a:r>
              <a:rPr lang="fr-FR" sz="1800" dirty="0">
                <a:solidFill>
                  <a:srgbClr val="075045"/>
                </a:solidFill>
                <a:latin typeface="Source Sans Pro"/>
                <a:cs typeface="Source Sans Pro"/>
              </a:rPr>
              <a:t> territoriale </a:t>
            </a:r>
            <a:r>
              <a:rPr lang="fr-FR" sz="1800" u="sng" dirty="0" err="1">
                <a:solidFill>
                  <a:srgbClr val="075045"/>
                </a:solidFill>
                <a:latin typeface="Source Sans Pro"/>
                <a:cs typeface="Source Sans Pro"/>
              </a:rPr>
              <a:t>rémunérable</a:t>
            </a:r>
            <a:endParaRPr lang="fr-FR" sz="1800" u="sng" dirty="0">
              <a:solidFill>
                <a:srgbClr val="075045"/>
              </a:solidFill>
              <a:latin typeface="Source Sans Pro"/>
              <a:cs typeface="Source Sans Pro"/>
            </a:endParaRPr>
          </a:p>
        </p:txBody>
      </p:sp>
      <p:cxnSp>
        <p:nvCxnSpPr>
          <p:cNvPr id="31" name="Connecteur droit avec flèche 30">
            <a:extLst>
              <a:ext uri="{FF2B5EF4-FFF2-40B4-BE49-F238E27FC236}">
                <a16:creationId xmlns:a16="http://schemas.microsoft.com/office/drawing/2014/main" id="{D7442B90-7B36-4949-B4B3-7FBE417AE058}"/>
              </a:ext>
            </a:extLst>
          </p:cNvPr>
          <p:cNvCxnSpPr/>
          <p:nvPr/>
        </p:nvCxnSpPr>
        <p:spPr>
          <a:xfrm>
            <a:off x="9613119" y="1110130"/>
            <a:ext cx="534320" cy="576145"/>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5E3E85E6-0359-DF49-A4D9-09BC2E50FD76}"/>
              </a:ext>
            </a:extLst>
          </p:cNvPr>
          <p:cNvSpPr txBox="1"/>
          <p:nvPr/>
        </p:nvSpPr>
        <p:spPr>
          <a:xfrm>
            <a:off x="13343" y="509066"/>
            <a:ext cx="2424128"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minimale</a:t>
            </a:r>
            <a:r>
              <a:rPr lang="fr-FR" sz="1800" dirty="0">
                <a:solidFill>
                  <a:srgbClr val="075045"/>
                </a:solidFill>
                <a:latin typeface="Source Sans Pro"/>
                <a:cs typeface="Source Sans Pro"/>
              </a:rPr>
              <a:t> territoriale pour </a:t>
            </a:r>
            <a:r>
              <a:rPr lang="fr-FR" sz="1800" u="sng" dirty="0">
                <a:solidFill>
                  <a:srgbClr val="075045"/>
                </a:solidFill>
                <a:latin typeface="Source Sans Pro"/>
                <a:cs typeface="Source Sans Pro"/>
              </a:rPr>
              <a:t>contractualiser un PSE</a:t>
            </a:r>
          </a:p>
        </p:txBody>
      </p:sp>
      <p:cxnSp>
        <p:nvCxnSpPr>
          <p:cNvPr id="36" name="Connecteur droit avec flèche 35">
            <a:extLst>
              <a:ext uri="{FF2B5EF4-FFF2-40B4-BE49-F238E27FC236}">
                <a16:creationId xmlns:a16="http://schemas.microsoft.com/office/drawing/2014/main" id="{A679C222-A472-3A42-B999-23C1B150E0F5}"/>
              </a:ext>
            </a:extLst>
          </p:cNvPr>
          <p:cNvCxnSpPr>
            <a:cxnSpLocks/>
          </p:cNvCxnSpPr>
          <p:nvPr/>
        </p:nvCxnSpPr>
        <p:spPr>
          <a:xfrm>
            <a:off x="1912433" y="1417250"/>
            <a:ext cx="703323" cy="280979"/>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559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0" y="-52461"/>
            <a:ext cx="1879680" cy="50009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rPr>
              <a:t>Armorique</a:t>
            </a:r>
          </a:p>
          <a:p>
            <a:endParaRPr lang="fr-FR" sz="2400" dirty="0">
              <a:solidFill>
                <a:srgbClr val="075045"/>
              </a:solidFill>
              <a:latin typeface="Source Sans Pro" panose="020B0503030403020204" pitchFamily="34" charset="77"/>
            </a:endParaRPr>
          </a:p>
        </p:txBody>
      </p:sp>
      <p:sp>
        <p:nvSpPr>
          <p:cNvPr id="4" name="Rectangle 3">
            <a:extLst>
              <a:ext uri="{FF2B5EF4-FFF2-40B4-BE49-F238E27FC236}">
                <a16:creationId xmlns:a16="http://schemas.microsoft.com/office/drawing/2014/main" id="{415FF5E7-E26C-374A-B46F-8CC7C02240F6}"/>
              </a:ext>
            </a:extLst>
          </p:cNvPr>
          <p:cNvSpPr/>
          <p:nvPr/>
        </p:nvSpPr>
        <p:spPr>
          <a:xfrm>
            <a:off x="1349311" y="6142425"/>
            <a:ext cx="9342502" cy="1015663"/>
          </a:xfrm>
          <a:prstGeom prst="rect">
            <a:avLst/>
          </a:prstGeom>
        </p:spPr>
        <p:txBody>
          <a:bodyPr wrap="square">
            <a:spAutoFit/>
          </a:bodyPr>
          <a:lstStyle/>
          <a:p>
            <a:pPr fontAlgn="b"/>
            <a:r>
              <a:rPr lang="fr-FR" sz="2000" dirty="0">
                <a:solidFill>
                  <a:srgbClr val="075045"/>
                </a:solidFill>
                <a:latin typeface="Source Sans Pro" panose="020B0503030403020204" pitchFamily="34" charset="77"/>
              </a:rPr>
              <a:t>Total exploitants ayant la densité requise pour entrer dans le PSE  = </a:t>
            </a:r>
            <a:r>
              <a:rPr lang="fr-FR" sz="2000" b="1" dirty="0">
                <a:solidFill>
                  <a:srgbClr val="075045"/>
                </a:solidFill>
                <a:latin typeface="Source Sans Pro" panose="020B0503030403020204" pitchFamily="34" charset="77"/>
              </a:rPr>
              <a:t>20</a:t>
            </a:r>
            <a:r>
              <a:rPr lang="fr-FR" sz="2000" dirty="0">
                <a:solidFill>
                  <a:srgbClr val="075045"/>
                </a:solidFill>
                <a:latin typeface="Source Sans Pro" panose="020B0503030403020204" pitchFamily="34" charset="77"/>
              </a:rPr>
              <a:t> (sur 21, 95%)</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ml plantation : </a:t>
            </a:r>
            <a:r>
              <a:rPr lang="fr-FR" sz="2000" b="1" dirty="0">
                <a:solidFill>
                  <a:srgbClr val="075045"/>
                </a:solidFill>
                <a:latin typeface="Source Sans Pro" panose="020B0503030403020204" pitchFamily="34" charset="77"/>
              </a:rPr>
              <a:t>300 ml </a:t>
            </a:r>
            <a:r>
              <a:rPr lang="fr-FR" sz="2000" dirty="0">
                <a:solidFill>
                  <a:srgbClr val="075045"/>
                </a:solidFill>
                <a:latin typeface="Source Sans Pro" panose="020B0503030403020204" pitchFamily="34" charset="77"/>
              </a:rPr>
              <a:t>(d=5 x 60ha)</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Rémunération PSE/agri = </a:t>
            </a:r>
            <a:r>
              <a:rPr lang="fr-FR" sz="2000" b="1" dirty="0">
                <a:solidFill>
                  <a:srgbClr val="075045"/>
                </a:solidFill>
                <a:latin typeface="Source Sans Pro" panose="020B0503030403020204" pitchFamily="34" charset="77"/>
              </a:rPr>
              <a:t>4 720€</a:t>
            </a:r>
          </a:p>
        </p:txBody>
      </p:sp>
      <p:sp>
        <p:nvSpPr>
          <p:cNvPr id="21" name="ZoneTexte 20">
            <a:extLst>
              <a:ext uri="{FF2B5EF4-FFF2-40B4-BE49-F238E27FC236}">
                <a16:creationId xmlns:a16="http://schemas.microsoft.com/office/drawing/2014/main" id="{F41756A6-1A8E-FB40-9892-38BDE42E2F08}"/>
              </a:ext>
            </a:extLst>
          </p:cNvPr>
          <p:cNvSpPr txBox="1"/>
          <p:nvPr/>
        </p:nvSpPr>
        <p:spPr>
          <a:xfrm>
            <a:off x="4052540" y="104114"/>
            <a:ext cx="2710786" cy="1415772"/>
          </a:xfrm>
          <a:prstGeom prst="rect">
            <a:avLst/>
          </a:prstGeom>
          <a:noFill/>
        </p:spPr>
        <p:txBody>
          <a:bodyPr wrap="square" rtlCol="0">
            <a:spAutoFit/>
          </a:bodyPr>
          <a:lstStyle/>
          <a:p>
            <a:r>
              <a:rPr lang="fr-FR" sz="1800" b="1" dirty="0">
                <a:solidFill>
                  <a:srgbClr val="009193"/>
                </a:solidFill>
                <a:latin typeface="Source Sans Pro" panose="020B0503030403020204" pitchFamily="34" charset="77"/>
              </a:rPr>
              <a:t>2. Intervalle de classe </a:t>
            </a:r>
            <a:r>
              <a:rPr lang="fr-FR" sz="1800" dirty="0">
                <a:solidFill>
                  <a:srgbClr val="009193"/>
                </a:solidFill>
                <a:latin typeface="Source Sans Pro" panose="020B0503030403020204" pitchFamily="34" charset="77"/>
              </a:rPr>
              <a:t>donné par la capacité de plantation </a:t>
            </a:r>
            <a:r>
              <a:rPr lang="fr-FR" sz="1600" dirty="0">
                <a:solidFill>
                  <a:srgbClr val="009193"/>
                </a:solidFill>
                <a:latin typeface="Source Sans Pro" panose="020B0503030403020204" pitchFamily="34" charset="77"/>
              </a:rPr>
              <a:t>(300ml/an/60ha (ferme France ou </a:t>
            </a:r>
            <a:r>
              <a:rPr lang="fr-FR" sz="1600" dirty="0" err="1">
                <a:solidFill>
                  <a:srgbClr val="009193"/>
                </a:solidFill>
                <a:latin typeface="Source Sans Pro" panose="020B0503030403020204" pitchFamily="34" charset="77"/>
              </a:rPr>
              <a:t>moy</a:t>
            </a:r>
            <a:r>
              <a:rPr lang="fr-FR" sz="1600" dirty="0">
                <a:solidFill>
                  <a:srgbClr val="009193"/>
                </a:solidFill>
                <a:latin typeface="Source Sans Pro" panose="020B0503030403020204" pitchFamily="34" charset="77"/>
              </a:rPr>
              <a:t>. Surface </a:t>
            </a:r>
            <a:r>
              <a:rPr lang="fr-FR" sz="1600" dirty="0" err="1">
                <a:solidFill>
                  <a:srgbClr val="009193"/>
                </a:solidFill>
                <a:latin typeface="Source Sans Pro" panose="020B0503030403020204" pitchFamily="34" charset="77"/>
              </a:rPr>
              <a:t>ea</a:t>
            </a:r>
            <a:r>
              <a:rPr lang="fr-FR" sz="1600" dirty="0">
                <a:solidFill>
                  <a:srgbClr val="009193"/>
                </a:solidFill>
                <a:latin typeface="Source Sans Pro" panose="020B0503030403020204" pitchFamily="34" charset="77"/>
              </a:rPr>
              <a:t>) = d = 5ml/ha)</a:t>
            </a:r>
          </a:p>
        </p:txBody>
      </p:sp>
      <p:sp>
        <p:nvSpPr>
          <p:cNvPr id="23" name="Accolade fermante 22">
            <a:extLst>
              <a:ext uri="{FF2B5EF4-FFF2-40B4-BE49-F238E27FC236}">
                <a16:creationId xmlns:a16="http://schemas.microsoft.com/office/drawing/2014/main" id="{70987879-956B-9A46-BAED-4FE7699B065C}"/>
              </a:ext>
            </a:extLst>
          </p:cNvPr>
          <p:cNvSpPr/>
          <p:nvPr/>
        </p:nvSpPr>
        <p:spPr>
          <a:xfrm rot="16200000">
            <a:off x="5289532" y="1332889"/>
            <a:ext cx="392174" cy="766169"/>
          </a:xfrm>
          <a:prstGeom prst="rightBrace">
            <a:avLst/>
          </a:prstGeom>
          <a:ln>
            <a:solidFill>
              <a:srgbClr val="0091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E0E0498E-4F4A-AA45-BB46-3DDF190476DC}"/>
              </a:ext>
            </a:extLst>
          </p:cNvPr>
          <p:cNvSpPr txBox="1"/>
          <p:nvPr/>
        </p:nvSpPr>
        <p:spPr>
          <a:xfrm>
            <a:off x="9031334" y="601915"/>
            <a:ext cx="1766405" cy="923330"/>
          </a:xfrm>
          <a:prstGeom prst="rect">
            <a:avLst/>
          </a:prstGeom>
          <a:noFill/>
        </p:spPr>
        <p:txBody>
          <a:bodyPr wrap="square" rtlCol="0">
            <a:spAutoFit/>
          </a:bodyPr>
          <a:lstStyle/>
          <a:p>
            <a:pPr algn="ctr"/>
            <a:r>
              <a:rPr lang="fr-FR" sz="1800" b="1" dirty="0">
                <a:solidFill>
                  <a:srgbClr val="009193"/>
                </a:solidFill>
                <a:latin typeface="Source Sans Pro" panose="020B0503030403020204" pitchFamily="34" charset="77"/>
              </a:rPr>
              <a:t>1. Densité optimale fonctionnelle</a:t>
            </a:r>
            <a:endParaRPr lang="fr-FR" sz="1800" dirty="0">
              <a:solidFill>
                <a:srgbClr val="009193"/>
              </a:solidFill>
              <a:latin typeface="Source Sans Pro" panose="020B0503030403020204" pitchFamily="34" charset="77"/>
            </a:endParaRPr>
          </a:p>
        </p:txBody>
      </p:sp>
      <p:sp>
        <p:nvSpPr>
          <p:cNvPr id="30" name="ZoneTexte 29">
            <a:extLst>
              <a:ext uri="{FF2B5EF4-FFF2-40B4-BE49-F238E27FC236}">
                <a16:creationId xmlns:a16="http://schemas.microsoft.com/office/drawing/2014/main" id="{D372F892-319D-4A41-AF11-4A6CDB637EF7}"/>
              </a:ext>
            </a:extLst>
          </p:cNvPr>
          <p:cNvSpPr txBox="1"/>
          <p:nvPr/>
        </p:nvSpPr>
        <p:spPr>
          <a:xfrm>
            <a:off x="7151822" y="73008"/>
            <a:ext cx="1905211"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maximale</a:t>
            </a:r>
            <a:r>
              <a:rPr lang="fr-FR" sz="1800" dirty="0">
                <a:solidFill>
                  <a:srgbClr val="075045"/>
                </a:solidFill>
                <a:latin typeface="Source Sans Pro"/>
                <a:cs typeface="Source Sans Pro"/>
              </a:rPr>
              <a:t> territoriale </a:t>
            </a:r>
            <a:r>
              <a:rPr lang="fr-FR" sz="1800" u="sng" dirty="0" err="1">
                <a:solidFill>
                  <a:srgbClr val="075045"/>
                </a:solidFill>
                <a:latin typeface="Source Sans Pro"/>
                <a:cs typeface="Source Sans Pro"/>
              </a:rPr>
              <a:t>rémunérable</a:t>
            </a:r>
            <a:endParaRPr lang="fr-FR" sz="1800" u="sng" dirty="0">
              <a:solidFill>
                <a:srgbClr val="075045"/>
              </a:solidFill>
              <a:latin typeface="Source Sans Pro"/>
              <a:cs typeface="Source Sans Pro"/>
            </a:endParaRPr>
          </a:p>
        </p:txBody>
      </p:sp>
      <p:sp>
        <p:nvSpPr>
          <p:cNvPr id="33" name="ZoneTexte 32">
            <a:extLst>
              <a:ext uri="{FF2B5EF4-FFF2-40B4-BE49-F238E27FC236}">
                <a16:creationId xmlns:a16="http://schemas.microsoft.com/office/drawing/2014/main" id="{5E3E85E6-0359-DF49-A4D9-09BC2E50FD76}"/>
              </a:ext>
            </a:extLst>
          </p:cNvPr>
          <p:cNvSpPr txBox="1"/>
          <p:nvPr/>
        </p:nvSpPr>
        <p:spPr>
          <a:xfrm>
            <a:off x="13343" y="509066"/>
            <a:ext cx="2424128"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minimale</a:t>
            </a:r>
            <a:r>
              <a:rPr lang="fr-FR" sz="1800" dirty="0">
                <a:solidFill>
                  <a:srgbClr val="075045"/>
                </a:solidFill>
                <a:latin typeface="Source Sans Pro"/>
                <a:cs typeface="Source Sans Pro"/>
              </a:rPr>
              <a:t> territoriale pour </a:t>
            </a:r>
            <a:r>
              <a:rPr lang="fr-FR" sz="1800" u="sng" dirty="0">
                <a:solidFill>
                  <a:srgbClr val="075045"/>
                </a:solidFill>
                <a:latin typeface="Source Sans Pro"/>
                <a:cs typeface="Source Sans Pro"/>
              </a:rPr>
              <a:t>contractualiser un PSE</a:t>
            </a:r>
          </a:p>
        </p:txBody>
      </p:sp>
      <p:cxnSp>
        <p:nvCxnSpPr>
          <p:cNvPr id="36" name="Connecteur droit avec flèche 35">
            <a:extLst>
              <a:ext uri="{FF2B5EF4-FFF2-40B4-BE49-F238E27FC236}">
                <a16:creationId xmlns:a16="http://schemas.microsoft.com/office/drawing/2014/main" id="{A679C222-A472-3A42-B999-23C1B150E0F5}"/>
              </a:ext>
            </a:extLst>
          </p:cNvPr>
          <p:cNvCxnSpPr>
            <a:cxnSpLocks/>
          </p:cNvCxnSpPr>
          <p:nvPr/>
        </p:nvCxnSpPr>
        <p:spPr>
          <a:xfrm>
            <a:off x="1912433" y="1417250"/>
            <a:ext cx="703323" cy="280979"/>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 name="Tableau 1">
            <a:extLst>
              <a:ext uri="{FF2B5EF4-FFF2-40B4-BE49-F238E27FC236}">
                <a16:creationId xmlns:a16="http://schemas.microsoft.com/office/drawing/2014/main" id="{E460FC3C-406D-6647-B1CF-752249424BBA}"/>
              </a:ext>
            </a:extLst>
          </p:cNvPr>
          <p:cNvGraphicFramePr>
            <a:graphicFrameLocks noGrp="1"/>
          </p:cNvGraphicFramePr>
          <p:nvPr>
            <p:extLst>
              <p:ext uri="{D42A27DB-BD31-4B8C-83A1-F6EECF244321}">
                <p14:modId xmlns:p14="http://schemas.microsoft.com/office/powerpoint/2010/main" val="881390874"/>
              </p:ext>
            </p:extLst>
          </p:nvPr>
        </p:nvGraphicFramePr>
        <p:xfrm>
          <a:off x="112160" y="2041346"/>
          <a:ext cx="10399912" cy="3384987"/>
        </p:xfrm>
        <a:graphic>
          <a:graphicData uri="http://schemas.openxmlformats.org/drawingml/2006/table">
            <a:tbl>
              <a:tblPr>
                <a:tableStyleId>{5C22544A-7EE6-4342-B048-85BDC9FD1C3A}</a:tableStyleId>
              </a:tblPr>
              <a:tblGrid>
                <a:gridCol w="2095485">
                  <a:extLst>
                    <a:ext uri="{9D8B030D-6E8A-4147-A177-3AD203B41FA5}">
                      <a16:colId xmlns:a16="http://schemas.microsoft.com/office/drawing/2014/main" val="155163632"/>
                    </a:ext>
                  </a:extLst>
                </a:gridCol>
                <a:gridCol w="1261567">
                  <a:extLst>
                    <a:ext uri="{9D8B030D-6E8A-4147-A177-3AD203B41FA5}">
                      <a16:colId xmlns:a16="http://schemas.microsoft.com/office/drawing/2014/main" val="1134671368"/>
                    </a:ext>
                  </a:extLst>
                </a:gridCol>
                <a:gridCol w="697604">
                  <a:extLst>
                    <a:ext uri="{9D8B030D-6E8A-4147-A177-3AD203B41FA5}">
                      <a16:colId xmlns:a16="http://schemas.microsoft.com/office/drawing/2014/main" val="778483718"/>
                    </a:ext>
                  </a:extLst>
                </a:gridCol>
                <a:gridCol w="697604">
                  <a:extLst>
                    <a:ext uri="{9D8B030D-6E8A-4147-A177-3AD203B41FA5}">
                      <a16:colId xmlns:a16="http://schemas.microsoft.com/office/drawing/2014/main" val="2949688879"/>
                    </a:ext>
                  </a:extLst>
                </a:gridCol>
                <a:gridCol w="697604">
                  <a:extLst>
                    <a:ext uri="{9D8B030D-6E8A-4147-A177-3AD203B41FA5}">
                      <a16:colId xmlns:a16="http://schemas.microsoft.com/office/drawing/2014/main" val="122854601"/>
                    </a:ext>
                  </a:extLst>
                </a:gridCol>
                <a:gridCol w="697604">
                  <a:extLst>
                    <a:ext uri="{9D8B030D-6E8A-4147-A177-3AD203B41FA5}">
                      <a16:colId xmlns:a16="http://schemas.microsoft.com/office/drawing/2014/main" val="1432249512"/>
                    </a:ext>
                  </a:extLst>
                </a:gridCol>
                <a:gridCol w="705622">
                  <a:extLst>
                    <a:ext uri="{9D8B030D-6E8A-4147-A177-3AD203B41FA5}">
                      <a16:colId xmlns:a16="http://schemas.microsoft.com/office/drawing/2014/main" val="2990921986"/>
                    </a:ext>
                  </a:extLst>
                </a:gridCol>
                <a:gridCol w="697604">
                  <a:extLst>
                    <a:ext uri="{9D8B030D-6E8A-4147-A177-3AD203B41FA5}">
                      <a16:colId xmlns:a16="http://schemas.microsoft.com/office/drawing/2014/main" val="3478539408"/>
                    </a:ext>
                  </a:extLst>
                </a:gridCol>
                <a:gridCol w="705622">
                  <a:extLst>
                    <a:ext uri="{9D8B030D-6E8A-4147-A177-3AD203B41FA5}">
                      <a16:colId xmlns:a16="http://schemas.microsoft.com/office/drawing/2014/main" val="4191579451"/>
                    </a:ext>
                  </a:extLst>
                </a:gridCol>
                <a:gridCol w="697604">
                  <a:extLst>
                    <a:ext uri="{9D8B030D-6E8A-4147-A177-3AD203B41FA5}">
                      <a16:colId xmlns:a16="http://schemas.microsoft.com/office/drawing/2014/main" val="3860090506"/>
                    </a:ext>
                  </a:extLst>
                </a:gridCol>
                <a:gridCol w="697604">
                  <a:extLst>
                    <a:ext uri="{9D8B030D-6E8A-4147-A177-3AD203B41FA5}">
                      <a16:colId xmlns:a16="http://schemas.microsoft.com/office/drawing/2014/main" val="3262646249"/>
                    </a:ext>
                  </a:extLst>
                </a:gridCol>
                <a:gridCol w="748388">
                  <a:extLst>
                    <a:ext uri="{9D8B030D-6E8A-4147-A177-3AD203B41FA5}">
                      <a16:colId xmlns:a16="http://schemas.microsoft.com/office/drawing/2014/main" val="2728033688"/>
                    </a:ext>
                  </a:extLst>
                </a:gridCol>
              </a:tblGrid>
              <a:tr h="1161887">
                <a:tc>
                  <a:txBody>
                    <a:bodyPr/>
                    <a:lstStyle/>
                    <a:p>
                      <a:pPr marL="0" marR="0" lvl="0" indent="0" algn="ctr" defTabSz="801968" rtl="0" eaLnBrk="1" fontAlgn="b" latinLnBrk="0" hangingPunct="1">
                        <a:lnSpc>
                          <a:spcPct val="100000"/>
                        </a:lnSpc>
                        <a:spcBef>
                          <a:spcPts val="0"/>
                        </a:spcBef>
                        <a:spcAft>
                          <a:spcPts val="0"/>
                        </a:spcAft>
                        <a:buClrTx/>
                        <a:buSzTx/>
                        <a:buFontTx/>
                        <a:buNone/>
                        <a:tabLst/>
                        <a:defRPr/>
                      </a:pPr>
                      <a:r>
                        <a:rPr lang="fr-FR" sz="1600" b="1" i="0" u="none" strike="noStrike" dirty="0">
                          <a:solidFill>
                            <a:srgbClr val="075045"/>
                          </a:solidFill>
                          <a:effectLst/>
                          <a:latin typeface="Source Sans Pro"/>
                          <a:cs typeface="Source Sans Pro"/>
                        </a:rPr>
                        <a:t>densité de haies (ml/ha SAU)</a:t>
                      </a: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dirty="0">
                          <a:solidFill>
                            <a:srgbClr val="075045"/>
                          </a:solidFill>
                          <a:effectLst/>
                          <a:latin typeface="Source Sans Pro" panose="020B0503030403020204" pitchFamily="34" charset="77"/>
                        </a:rPr>
                        <a:t>&lt; 95</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95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100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105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110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115</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120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125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130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135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140</a:t>
                      </a:r>
                      <a:endParaRPr lang="fr-FR" sz="18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076147"/>
                  </a:ext>
                </a:extLst>
              </a:tr>
              <a:tr h="432329">
                <a:tc>
                  <a:txBody>
                    <a:bodyPr/>
                    <a:lstStyle/>
                    <a:p>
                      <a:pPr algn="ctr" fontAlgn="b"/>
                      <a:r>
                        <a:rPr lang="fr-FR" sz="1600" u="none" strike="noStrike" dirty="0">
                          <a:solidFill>
                            <a:srgbClr val="075045"/>
                          </a:solidFill>
                          <a:effectLst/>
                          <a:latin typeface="Source Sans Pro" panose="020B0503030403020204" pitchFamily="34" charset="77"/>
                        </a:rPr>
                        <a:t>Note PSE</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2/10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3/10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4/10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5/10</a:t>
                      </a:r>
                      <a:endParaRPr lang="fr-FR" sz="1800" b="1"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6/10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7/10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8/10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9/10</a:t>
                      </a:r>
                      <a:endParaRPr lang="fr-FR" sz="1800" b="0" i="1"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10/10</a:t>
                      </a:r>
                      <a:endParaRPr lang="fr-FR" sz="1800" b="1" i="1"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472753"/>
                  </a:ext>
                </a:extLst>
              </a:tr>
              <a:tr h="432329">
                <a:tc>
                  <a:txBody>
                    <a:bodyPr/>
                    <a:lstStyle/>
                    <a:p>
                      <a:pPr algn="ctr" fontAlgn="b"/>
                      <a:r>
                        <a:rPr lang="fr-FR" sz="1600" u="none" strike="noStrike" dirty="0">
                          <a:solidFill>
                            <a:srgbClr val="075045"/>
                          </a:solidFill>
                          <a:effectLst/>
                          <a:latin typeface="Source Sans Pro" panose="020B0503030403020204" pitchFamily="34" charset="77"/>
                        </a:rPr>
                        <a:t>nombre d'agriculteurs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a:solidFill>
                            <a:srgbClr val="075045"/>
                          </a:solidFill>
                          <a:effectLst/>
                          <a:latin typeface="Source Sans Pro" panose="020B0503030403020204" pitchFamily="34" charset="77"/>
                        </a:rPr>
                        <a:t>1</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18</a:t>
                      </a:r>
                      <a:endParaRPr lang="fr-FR" sz="18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7553665"/>
                  </a:ext>
                </a:extLst>
              </a:tr>
              <a:tr h="432329">
                <a:tc>
                  <a:txBody>
                    <a:bodyPr/>
                    <a:lstStyle/>
                    <a:p>
                      <a:pPr algn="ctr" fontAlgn="b"/>
                      <a:r>
                        <a:rPr lang="fr-FR" sz="1600" u="none" strike="noStrike" dirty="0">
                          <a:solidFill>
                            <a:srgbClr val="075045"/>
                          </a:solidFill>
                          <a:effectLst/>
                          <a:latin typeface="Source Sans Pro" panose="020B0503030403020204" pitchFamily="34" charset="77"/>
                        </a:rPr>
                        <a:t>montant PSE total/an</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 </a:t>
                      </a:r>
                      <a:endParaRPr lang="fr-FR" sz="18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5 005,00  € </a:t>
                      </a:r>
                      <a:endParaRPr lang="fr-FR" sz="10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a:t>
                      </a:r>
                      <a:endParaRPr lang="fr-FR" sz="10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a:solidFill>
                            <a:srgbClr val="075045"/>
                          </a:solidFill>
                          <a:effectLst/>
                          <a:latin typeface="Source Sans Pro" panose="020B0503030403020204" pitchFamily="34" charset="77"/>
                        </a:rPr>
                        <a:t>    965,00  € </a:t>
                      </a:r>
                      <a:endParaRPr lang="fr-FR" sz="10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a:solidFill>
                            <a:srgbClr val="075045"/>
                          </a:solidFill>
                          <a:effectLst/>
                          <a:latin typeface="Source Sans Pro" panose="020B0503030403020204" pitchFamily="34" charset="77"/>
                        </a:rPr>
                        <a:t> </a:t>
                      </a:r>
                      <a:endParaRPr lang="fr-FR" sz="10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a:solidFill>
                            <a:srgbClr val="075045"/>
                          </a:solidFill>
                          <a:effectLst/>
                          <a:latin typeface="Source Sans Pro" panose="020B0503030403020204" pitchFamily="34" charset="77"/>
                        </a:rPr>
                        <a:t> </a:t>
                      </a:r>
                      <a:endParaRPr lang="fr-FR" sz="10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a:t>
                      </a:r>
                      <a:endParaRPr lang="fr-FR" sz="10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8247440"/>
                  </a:ext>
                </a:extLst>
              </a:tr>
              <a:tr h="432329">
                <a:tc>
                  <a:txBody>
                    <a:bodyPr/>
                    <a:lstStyle/>
                    <a:p>
                      <a:pPr algn="ctr" fontAlgn="b"/>
                      <a:r>
                        <a:rPr lang="fr-FR" sz="1600" u="none" strike="noStrike" dirty="0">
                          <a:solidFill>
                            <a:srgbClr val="075045"/>
                          </a:solidFill>
                          <a:effectLst/>
                          <a:latin typeface="Source Sans Pro" panose="020B0503030403020204" pitchFamily="34" charset="77"/>
                        </a:rPr>
                        <a:t>montant PSE moyen EA volet gestion</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 </a:t>
                      </a:r>
                      <a:endParaRPr lang="fr-FR" sz="18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 </a:t>
                      </a:r>
                      <a:endParaRPr lang="fr-FR" sz="18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a:solidFill>
                            <a:srgbClr val="075045"/>
                          </a:solidFill>
                          <a:effectLst/>
                          <a:latin typeface="Source Sans Pro" panose="020B0503030403020204" pitchFamily="34" charset="77"/>
                        </a:rPr>
                        <a:t> 5 005,00  € </a:t>
                      </a:r>
                      <a:endParaRPr lang="fr-FR" sz="12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a:solidFill>
                            <a:srgbClr val="075045"/>
                          </a:solidFill>
                          <a:effectLst/>
                          <a:latin typeface="Source Sans Pro" panose="020B0503030403020204" pitchFamily="34" charset="77"/>
                        </a:rPr>
                        <a:t> </a:t>
                      </a:r>
                      <a:endParaRPr lang="fr-FR" sz="1200" b="1"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solidFill>
                            <a:srgbClr val="075045"/>
                          </a:solidFill>
                          <a:effectLst/>
                          <a:latin typeface="Source Sans Pro" panose="020B0503030403020204" pitchFamily="34" charset="77"/>
                        </a:rPr>
                        <a:t>    965,00  € </a:t>
                      </a:r>
                      <a:endParaRPr lang="fr-FR" sz="12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solidFill>
                            <a:srgbClr val="075045"/>
                          </a:solidFill>
                          <a:effectLst/>
                          <a:latin typeface="Source Sans Pro" panose="020B0503030403020204" pitchFamily="34" charset="77"/>
                        </a:rPr>
                        <a:t> </a:t>
                      </a:r>
                      <a:endParaRPr lang="fr-FR" sz="12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solidFill>
                            <a:srgbClr val="075045"/>
                          </a:solidFill>
                          <a:effectLst/>
                          <a:latin typeface="Source Sans Pro" panose="020B0503030403020204" pitchFamily="34" charset="77"/>
                        </a:rPr>
                        <a:t> </a:t>
                      </a:r>
                      <a:endParaRPr lang="fr-FR" sz="12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solidFill>
                            <a:srgbClr val="075045"/>
                          </a:solidFill>
                          <a:effectLst/>
                          <a:latin typeface="Source Sans Pro" panose="020B0503030403020204" pitchFamily="34" charset="77"/>
                        </a:rPr>
                        <a:t>  5 175,28  € </a:t>
                      </a:r>
                      <a:endParaRPr lang="fr-FR" sz="1200" b="1"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2185994"/>
                  </a:ext>
                </a:extLst>
              </a:tr>
              <a:tr h="432329">
                <a:tc>
                  <a:txBody>
                    <a:bodyPr/>
                    <a:lstStyle/>
                    <a:p>
                      <a:pPr algn="ctr" fontAlgn="b"/>
                      <a:r>
                        <a:rPr lang="fr-FR" sz="1600" u="none" strike="noStrike" dirty="0">
                          <a:solidFill>
                            <a:srgbClr val="075045"/>
                          </a:solidFill>
                          <a:effectLst/>
                          <a:latin typeface="Source Sans Pro" panose="020B0503030403020204" pitchFamily="34" charset="77"/>
                        </a:rPr>
                        <a:t>% d'exploitants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dirty="0">
                          <a:solidFill>
                            <a:srgbClr val="075045"/>
                          </a:solidFill>
                          <a:effectLst/>
                          <a:latin typeface="Source Sans Pro" panose="020B0503030403020204" pitchFamily="34" charset="77"/>
                        </a:rPr>
                        <a:t>5%</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0%</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0%</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5%</a:t>
                      </a:r>
                      <a:endParaRPr lang="fr-FR" sz="1800" b="0" i="0" u="none" strike="noStrike">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0%</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0%</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86%</a:t>
                      </a:r>
                      <a:endParaRPr lang="fr-FR" sz="1800" b="0" i="0" u="none" strike="noStrike" dirty="0">
                        <a:solidFill>
                          <a:srgbClr val="075045"/>
                        </a:solidFill>
                        <a:effectLst/>
                        <a:latin typeface="Source Sans Pro" panose="020B0503030403020204" pitchFamily="34" charset="77"/>
                      </a:endParaRPr>
                    </a:p>
                  </a:txBody>
                  <a:tcPr marL="7123" marR="7123" marT="71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2209294"/>
                  </a:ext>
                </a:extLst>
              </a:tr>
            </a:tbl>
          </a:graphicData>
        </a:graphic>
      </p:graphicFrame>
      <p:cxnSp>
        <p:nvCxnSpPr>
          <p:cNvPr id="14" name="Connecteur droit avec flèche 13">
            <a:extLst>
              <a:ext uri="{FF2B5EF4-FFF2-40B4-BE49-F238E27FC236}">
                <a16:creationId xmlns:a16="http://schemas.microsoft.com/office/drawing/2014/main" id="{D47A49E3-7C37-874E-AB2A-3ED6793E761D}"/>
              </a:ext>
            </a:extLst>
          </p:cNvPr>
          <p:cNvCxnSpPr>
            <a:cxnSpLocks/>
          </p:cNvCxnSpPr>
          <p:nvPr/>
        </p:nvCxnSpPr>
        <p:spPr>
          <a:xfrm>
            <a:off x="10029845" y="1519886"/>
            <a:ext cx="0" cy="412588"/>
          </a:xfrm>
          <a:prstGeom prst="straightConnector1">
            <a:avLst/>
          </a:prstGeom>
          <a:ln>
            <a:solidFill>
              <a:srgbClr val="009193"/>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017C4A43-E687-EB41-A6AE-126A94DFB222}"/>
              </a:ext>
            </a:extLst>
          </p:cNvPr>
          <p:cNvCxnSpPr>
            <a:cxnSpLocks/>
          </p:cNvCxnSpPr>
          <p:nvPr/>
        </p:nvCxnSpPr>
        <p:spPr>
          <a:xfrm>
            <a:off x="8254341" y="995167"/>
            <a:ext cx="1480316" cy="868657"/>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251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0" y="-52461"/>
            <a:ext cx="1391478" cy="50009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rPr>
              <a:t>Brenne</a:t>
            </a:r>
          </a:p>
          <a:p>
            <a:endParaRPr lang="fr-FR" sz="2400" dirty="0">
              <a:solidFill>
                <a:srgbClr val="075045"/>
              </a:solidFill>
              <a:latin typeface="Source Sans Pro" panose="020B0503030403020204" pitchFamily="34" charset="77"/>
            </a:endParaRPr>
          </a:p>
        </p:txBody>
      </p:sp>
      <p:sp>
        <p:nvSpPr>
          <p:cNvPr id="4" name="Rectangle 3">
            <a:extLst>
              <a:ext uri="{FF2B5EF4-FFF2-40B4-BE49-F238E27FC236}">
                <a16:creationId xmlns:a16="http://schemas.microsoft.com/office/drawing/2014/main" id="{415FF5E7-E26C-374A-B46F-8CC7C02240F6}"/>
              </a:ext>
            </a:extLst>
          </p:cNvPr>
          <p:cNvSpPr/>
          <p:nvPr/>
        </p:nvSpPr>
        <p:spPr>
          <a:xfrm>
            <a:off x="1101436" y="6323989"/>
            <a:ext cx="9410637" cy="1015663"/>
          </a:xfrm>
          <a:prstGeom prst="rect">
            <a:avLst/>
          </a:prstGeom>
        </p:spPr>
        <p:txBody>
          <a:bodyPr wrap="square">
            <a:spAutoFit/>
          </a:bodyPr>
          <a:lstStyle/>
          <a:p>
            <a:pPr fontAlgn="b"/>
            <a:r>
              <a:rPr lang="fr-FR" sz="2000" dirty="0">
                <a:solidFill>
                  <a:srgbClr val="075045"/>
                </a:solidFill>
                <a:latin typeface="Source Sans Pro" panose="020B0503030403020204" pitchFamily="34" charset="77"/>
              </a:rPr>
              <a:t>Total exploitants ayant la densité requise pour entrer dans le PSE  = </a:t>
            </a:r>
            <a:r>
              <a:rPr lang="fr-FR" sz="2000" b="1" dirty="0">
                <a:solidFill>
                  <a:srgbClr val="075045"/>
                </a:solidFill>
                <a:latin typeface="Source Sans Pro" panose="020B0503030403020204" pitchFamily="34" charset="77"/>
              </a:rPr>
              <a:t>521</a:t>
            </a:r>
            <a:r>
              <a:rPr lang="fr-FR" sz="2000" dirty="0">
                <a:solidFill>
                  <a:srgbClr val="075045"/>
                </a:solidFill>
                <a:latin typeface="Source Sans Pro" panose="020B0503030403020204" pitchFamily="34" charset="77"/>
              </a:rPr>
              <a:t> (sur 767, 68%)</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ml plantation : </a:t>
            </a:r>
            <a:r>
              <a:rPr lang="fr-FR" sz="2000" b="1" dirty="0">
                <a:solidFill>
                  <a:srgbClr val="075045"/>
                </a:solidFill>
                <a:latin typeface="Source Sans Pro" panose="020B0503030403020204" pitchFamily="34" charset="77"/>
              </a:rPr>
              <a:t>260 ml </a:t>
            </a:r>
            <a:r>
              <a:rPr lang="fr-FR" sz="2000" dirty="0">
                <a:solidFill>
                  <a:srgbClr val="075045"/>
                </a:solidFill>
                <a:latin typeface="Source Sans Pro" panose="020B0503030403020204" pitchFamily="34" charset="77"/>
              </a:rPr>
              <a:t>(d=5 x 125ha)</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Rémunération PSE/agri = </a:t>
            </a:r>
            <a:r>
              <a:rPr lang="fr-FR" sz="2000" b="1" dirty="0">
                <a:solidFill>
                  <a:srgbClr val="075045"/>
                </a:solidFill>
                <a:latin typeface="Source Sans Pro" panose="020B0503030403020204" pitchFamily="34" charset="77"/>
              </a:rPr>
              <a:t>4 625 € </a:t>
            </a:r>
            <a:r>
              <a:rPr lang="fr-FR" sz="2000" dirty="0">
                <a:solidFill>
                  <a:srgbClr val="075045"/>
                </a:solidFill>
                <a:latin typeface="Source Sans Pro" panose="020B0503030403020204" pitchFamily="34" charset="77"/>
              </a:rPr>
              <a:t>(uniquement volet gestion)</a:t>
            </a:r>
          </a:p>
        </p:txBody>
      </p:sp>
      <p:sp>
        <p:nvSpPr>
          <p:cNvPr id="21" name="ZoneTexte 20">
            <a:extLst>
              <a:ext uri="{FF2B5EF4-FFF2-40B4-BE49-F238E27FC236}">
                <a16:creationId xmlns:a16="http://schemas.microsoft.com/office/drawing/2014/main" id="{F41756A6-1A8E-FB40-9892-38BDE42E2F08}"/>
              </a:ext>
            </a:extLst>
          </p:cNvPr>
          <p:cNvSpPr txBox="1"/>
          <p:nvPr/>
        </p:nvSpPr>
        <p:spPr>
          <a:xfrm>
            <a:off x="2519374" y="146639"/>
            <a:ext cx="2710786" cy="1454694"/>
          </a:xfrm>
          <a:prstGeom prst="rect">
            <a:avLst/>
          </a:prstGeom>
          <a:noFill/>
        </p:spPr>
        <p:txBody>
          <a:bodyPr wrap="square" rtlCol="0">
            <a:spAutoFit/>
          </a:bodyPr>
          <a:lstStyle/>
          <a:p>
            <a:r>
              <a:rPr lang="fr-FR" sz="1800" b="1" dirty="0">
                <a:solidFill>
                  <a:srgbClr val="009193"/>
                </a:solidFill>
                <a:latin typeface="Source Sans Pro" panose="020B0503030403020204" pitchFamily="34" charset="77"/>
              </a:rPr>
              <a:t>2. Intervalle de classe </a:t>
            </a:r>
            <a:r>
              <a:rPr lang="fr-FR" sz="1800" dirty="0">
                <a:solidFill>
                  <a:srgbClr val="009193"/>
                </a:solidFill>
                <a:latin typeface="Source Sans Pro" panose="020B0503030403020204" pitchFamily="34" charset="77"/>
              </a:rPr>
              <a:t>donné par la capacité de plantation </a:t>
            </a:r>
            <a:r>
              <a:rPr lang="fr-FR" sz="1600" dirty="0">
                <a:solidFill>
                  <a:srgbClr val="009193"/>
                </a:solidFill>
                <a:latin typeface="Source Sans Pro" panose="020B0503030403020204" pitchFamily="34" charset="77"/>
              </a:rPr>
              <a:t>(300ml/an/60ha (ferme France ou </a:t>
            </a:r>
            <a:r>
              <a:rPr lang="fr-FR" sz="1600" dirty="0" err="1">
                <a:solidFill>
                  <a:srgbClr val="009193"/>
                </a:solidFill>
                <a:latin typeface="Source Sans Pro" panose="020B0503030403020204" pitchFamily="34" charset="77"/>
              </a:rPr>
              <a:t>moy</a:t>
            </a:r>
            <a:r>
              <a:rPr lang="fr-FR" sz="1600" dirty="0">
                <a:solidFill>
                  <a:srgbClr val="009193"/>
                </a:solidFill>
                <a:latin typeface="Source Sans Pro" panose="020B0503030403020204" pitchFamily="34" charset="77"/>
              </a:rPr>
              <a:t>. Surface </a:t>
            </a:r>
            <a:r>
              <a:rPr lang="fr-FR" sz="1600" dirty="0" err="1">
                <a:solidFill>
                  <a:srgbClr val="009193"/>
                </a:solidFill>
                <a:latin typeface="Source Sans Pro" panose="020B0503030403020204" pitchFamily="34" charset="77"/>
              </a:rPr>
              <a:t>ea</a:t>
            </a:r>
            <a:r>
              <a:rPr lang="fr-FR" sz="1600" dirty="0">
                <a:solidFill>
                  <a:srgbClr val="009193"/>
                </a:solidFill>
                <a:latin typeface="Source Sans Pro" panose="020B0503030403020204" pitchFamily="34" charset="77"/>
              </a:rPr>
              <a:t>) = d = 5ml/ha)</a:t>
            </a:r>
          </a:p>
        </p:txBody>
      </p:sp>
      <p:sp>
        <p:nvSpPr>
          <p:cNvPr id="23" name="Accolade fermante 22">
            <a:extLst>
              <a:ext uri="{FF2B5EF4-FFF2-40B4-BE49-F238E27FC236}">
                <a16:creationId xmlns:a16="http://schemas.microsoft.com/office/drawing/2014/main" id="{70987879-956B-9A46-BAED-4FE7699B065C}"/>
              </a:ext>
            </a:extLst>
          </p:cNvPr>
          <p:cNvSpPr/>
          <p:nvPr/>
        </p:nvSpPr>
        <p:spPr>
          <a:xfrm rot="16200000">
            <a:off x="3818393" y="1202761"/>
            <a:ext cx="392174" cy="766169"/>
          </a:xfrm>
          <a:prstGeom prst="rightBrace">
            <a:avLst/>
          </a:prstGeom>
          <a:ln>
            <a:solidFill>
              <a:srgbClr val="0091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E0E0498E-4F4A-AA45-BB46-3DDF190476DC}"/>
              </a:ext>
            </a:extLst>
          </p:cNvPr>
          <p:cNvSpPr txBox="1"/>
          <p:nvPr/>
        </p:nvSpPr>
        <p:spPr>
          <a:xfrm>
            <a:off x="5312064" y="300547"/>
            <a:ext cx="1766405" cy="923330"/>
          </a:xfrm>
          <a:prstGeom prst="rect">
            <a:avLst/>
          </a:prstGeom>
          <a:noFill/>
        </p:spPr>
        <p:txBody>
          <a:bodyPr wrap="square" rtlCol="0">
            <a:spAutoFit/>
          </a:bodyPr>
          <a:lstStyle/>
          <a:p>
            <a:pPr algn="ctr"/>
            <a:r>
              <a:rPr lang="fr-FR" sz="1800" b="1" dirty="0">
                <a:solidFill>
                  <a:srgbClr val="009193"/>
                </a:solidFill>
                <a:latin typeface="Source Sans Pro" panose="020B0503030403020204" pitchFamily="34" charset="77"/>
              </a:rPr>
              <a:t>1. Densité haie médiane </a:t>
            </a:r>
            <a:r>
              <a:rPr lang="fr-FR" sz="1800" dirty="0">
                <a:solidFill>
                  <a:srgbClr val="009193"/>
                </a:solidFill>
                <a:latin typeface="Source Sans Pro" panose="020B0503030403020204" pitchFamily="34" charset="77"/>
              </a:rPr>
              <a:t>du territoire</a:t>
            </a:r>
          </a:p>
        </p:txBody>
      </p:sp>
      <p:cxnSp>
        <p:nvCxnSpPr>
          <p:cNvPr id="27" name="Connecteur droit avec flèche 26">
            <a:extLst>
              <a:ext uri="{FF2B5EF4-FFF2-40B4-BE49-F238E27FC236}">
                <a16:creationId xmlns:a16="http://schemas.microsoft.com/office/drawing/2014/main" id="{45B89080-2B30-F54C-A7DF-99215C9D7AFB}"/>
              </a:ext>
            </a:extLst>
          </p:cNvPr>
          <p:cNvCxnSpPr>
            <a:cxnSpLocks/>
          </p:cNvCxnSpPr>
          <p:nvPr/>
        </p:nvCxnSpPr>
        <p:spPr>
          <a:xfrm>
            <a:off x="6133706" y="1210787"/>
            <a:ext cx="0" cy="412588"/>
          </a:xfrm>
          <a:prstGeom prst="straightConnector1">
            <a:avLst/>
          </a:prstGeom>
          <a:ln>
            <a:solidFill>
              <a:srgbClr val="009193"/>
            </a:solidFill>
            <a:tailEnd type="arrow"/>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D372F892-319D-4A41-AF11-4A6CDB637EF7}"/>
              </a:ext>
            </a:extLst>
          </p:cNvPr>
          <p:cNvSpPr txBox="1"/>
          <p:nvPr/>
        </p:nvSpPr>
        <p:spPr>
          <a:xfrm>
            <a:off x="8606862" y="105241"/>
            <a:ext cx="1905211"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maximale</a:t>
            </a:r>
            <a:r>
              <a:rPr lang="fr-FR" sz="1800" dirty="0">
                <a:solidFill>
                  <a:srgbClr val="075045"/>
                </a:solidFill>
                <a:latin typeface="Source Sans Pro"/>
                <a:cs typeface="Source Sans Pro"/>
              </a:rPr>
              <a:t> territoriale </a:t>
            </a:r>
            <a:r>
              <a:rPr lang="fr-FR" sz="1800" u="sng" dirty="0" err="1">
                <a:solidFill>
                  <a:srgbClr val="075045"/>
                </a:solidFill>
                <a:latin typeface="Source Sans Pro"/>
                <a:cs typeface="Source Sans Pro"/>
              </a:rPr>
              <a:t>rémunérable</a:t>
            </a:r>
            <a:endParaRPr lang="fr-FR" sz="1800" u="sng" dirty="0">
              <a:solidFill>
                <a:srgbClr val="075045"/>
              </a:solidFill>
              <a:latin typeface="Source Sans Pro"/>
              <a:cs typeface="Source Sans Pro"/>
            </a:endParaRPr>
          </a:p>
        </p:txBody>
      </p:sp>
      <p:cxnSp>
        <p:nvCxnSpPr>
          <p:cNvPr id="31" name="Connecteur droit avec flèche 30">
            <a:extLst>
              <a:ext uri="{FF2B5EF4-FFF2-40B4-BE49-F238E27FC236}">
                <a16:creationId xmlns:a16="http://schemas.microsoft.com/office/drawing/2014/main" id="{D7442B90-7B36-4949-B4B3-7FBE417AE058}"/>
              </a:ext>
            </a:extLst>
          </p:cNvPr>
          <p:cNvCxnSpPr/>
          <p:nvPr/>
        </p:nvCxnSpPr>
        <p:spPr>
          <a:xfrm>
            <a:off x="9613119" y="1110130"/>
            <a:ext cx="534320" cy="576145"/>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5E3E85E6-0359-DF49-A4D9-09BC2E50FD76}"/>
              </a:ext>
            </a:extLst>
          </p:cNvPr>
          <p:cNvSpPr txBox="1"/>
          <p:nvPr/>
        </p:nvSpPr>
        <p:spPr>
          <a:xfrm>
            <a:off x="13343" y="509066"/>
            <a:ext cx="2424128"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minimale</a:t>
            </a:r>
            <a:r>
              <a:rPr lang="fr-FR" sz="1800" dirty="0">
                <a:solidFill>
                  <a:srgbClr val="075045"/>
                </a:solidFill>
                <a:latin typeface="Source Sans Pro"/>
                <a:cs typeface="Source Sans Pro"/>
              </a:rPr>
              <a:t> territoriale pour </a:t>
            </a:r>
            <a:r>
              <a:rPr lang="fr-FR" sz="1800" u="sng" dirty="0">
                <a:solidFill>
                  <a:srgbClr val="075045"/>
                </a:solidFill>
                <a:latin typeface="Source Sans Pro"/>
                <a:cs typeface="Source Sans Pro"/>
              </a:rPr>
              <a:t>contractualiser un PSE</a:t>
            </a:r>
          </a:p>
        </p:txBody>
      </p:sp>
      <p:cxnSp>
        <p:nvCxnSpPr>
          <p:cNvPr id="36" name="Connecteur droit avec flèche 35">
            <a:extLst>
              <a:ext uri="{FF2B5EF4-FFF2-40B4-BE49-F238E27FC236}">
                <a16:creationId xmlns:a16="http://schemas.microsoft.com/office/drawing/2014/main" id="{A679C222-A472-3A42-B999-23C1B150E0F5}"/>
              </a:ext>
            </a:extLst>
          </p:cNvPr>
          <p:cNvCxnSpPr>
            <a:cxnSpLocks/>
          </p:cNvCxnSpPr>
          <p:nvPr/>
        </p:nvCxnSpPr>
        <p:spPr>
          <a:xfrm>
            <a:off x="1912433" y="1417250"/>
            <a:ext cx="703323" cy="280979"/>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 name="Tableau 1">
            <a:extLst>
              <a:ext uri="{FF2B5EF4-FFF2-40B4-BE49-F238E27FC236}">
                <a16:creationId xmlns:a16="http://schemas.microsoft.com/office/drawing/2014/main" id="{F8FDE68F-D8C0-C749-B29B-CB3651503FC0}"/>
              </a:ext>
            </a:extLst>
          </p:cNvPr>
          <p:cNvGraphicFramePr>
            <a:graphicFrameLocks noGrp="1"/>
          </p:cNvGraphicFramePr>
          <p:nvPr>
            <p:extLst>
              <p:ext uri="{D42A27DB-BD31-4B8C-83A1-F6EECF244321}">
                <p14:modId xmlns:p14="http://schemas.microsoft.com/office/powerpoint/2010/main" val="801310440"/>
              </p:ext>
            </p:extLst>
          </p:nvPr>
        </p:nvGraphicFramePr>
        <p:xfrm>
          <a:off x="13343" y="1951536"/>
          <a:ext cx="10678469" cy="3973577"/>
        </p:xfrm>
        <a:graphic>
          <a:graphicData uri="http://schemas.openxmlformats.org/drawingml/2006/table">
            <a:tbl>
              <a:tblPr>
                <a:tableStyleId>{5C22544A-7EE6-4342-B048-85BDC9FD1C3A}</a:tableStyleId>
              </a:tblPr>
              <a:tblGrid>
                <a:gridCol w="1695649">
                  <a:extLst>
                    <a:ext uri="{9D8B030D-6E8A-4147-A177-3AD203B41FA5}">
                      <a16:colId xmlns:a16="http://schemas.microsoft.com/office/drawing/2014/main" val="1875507938"/>
                    </a:ext>
                  </a:extLst>
                </a:gridCol>
                <a:gridCol w="571713">
                  <a:extLst>
                    <a:ext uri="{9D8B030D-6E8A-4147-A177-3AD203B41FA5}">
                      <a16:colId xmlns:a16="http://schemas.microsoft.com/office/drawing/2014/main" val="901636663"/>
                    </a:ext>
                  </a:extLst>
                </a:gridCol>
                <a:gridCol w="788270">
                  <a:extLst>
                    <a:ext uri="{9D8B030D-6E8A-4147-A177-3AD203B41FA5}">
                      <a16:colId xmlns:a16="http://schemas.microsoft.com/office/drawing/2014/main" val="1699382966"/>
                    </a:ext>
                  </a:extLst>
                </a:gridCol>
                <a:gridCol w="779609">
                  <a:extLst>
                    <a:ext uri="{9D8B030D-6E8A-4147-A177-3AD203B41FA5}">
                      <a16:colId xmlns:a16="http://schemas.microsoft.com/office/drawing/2014/main" val="3435156869"/>
                    </a:ext>
                  </a:extLst>
                </a:gridCol>
                <a:gridCol w="866231">
                  <a:extLst>
                    <a:ext uri="{9D8B030D-6E8A-4147-A177-3AD203B41FA5}">
                      <a16:colId xmlns:a16="http://schemas.microsoft.com/office/drawing/2014/main" val="414707926"/>
                    </a:ext>
                  </a:extLst>
                </a:gridCol>
                <a:gridCol w="961516">
                  <a:extLst>
                    <a:ext uri="{9D8B030D-6E8A-4147-A177-3AD203B41FA5}">
                      <a16:colId xmlns:a16="http://schemas.microsoft.com/office/drawing/2014/main" val="516363026"/>
                    </a:ext>
                  </a:extLst>
                </a:gridCol>
                <a:gridCol w="883557">
                  <a:extLst>
                    <a:ext uri="{9D8B030D-6E8A-4147-A177-3AD203B41FA5}">
                      <a16:colId xmlns:a16="http://schemas.microsoft.com/office/drawing/2014/main" val="581459789"/>
                    </a:ext>
                  </a:extLst>
                </a:gridCol>
                <a:gridCol w="814257">
                  <a:extLst>
                    <a:ext uri="{9D8B030D-6E8A-4147-A177-3AD203B41FA5}">
                      <a16:colId xmlns:a16="http://schemas.microsoft.com/office/drawing/2014/main" val="272834171"/>
                    </a:ext>
                  </a:extLst>
                </a:gridCol>
                <a:gridCol w="727635">
                  <a:extLst>
                    <a:ext uri="{9D8B030D-6E8A-4147-A177-3AD203B41FA5}">
                      <a16:colId xmlns:a16="http://schemas.microsoft.com/office/drawing/2014/main" val="290181762"/>
                    </a:ext>
                  </a:extLst>
                </a:gridCol>
                <a:gridCol w="840244">
                  <a:extLst>
                    <a:ext uri="{9D8B030D-6E8A-4147-A177-3AD203B41FA5}">
                      <a16:colId xmlns:a16="http://schemas.microsoft.com/office/drawing/2014/main" val="27034052"/>
                    </a:ext>
                  </a:extLst>
                </a:gridCol>
                <a:gridCol w="909544">
                  <a:extLst>
                    <a:ext uri="{9D8B030D-6E8A-4147-A177-3AD203B41FA5}">
                      <a16:colId xmlns:a16="http://schemas.microsoft.com/office/drawing/2014/main" val="2662060211"/>
                    </a:ext>
                  </a:extLst>
                </a:gridCol>
                <a:gridCol w="840244">
                  <a:extLst>
                    <a:ext uri="{9D8B030D-6E8A-4147-A177-3AD203B41FA5}">
                      <a16:colId xmlns:a16="http://schemas.microsoft.com/office/drawing/2014/main" val="1760188691"/>
                    </a:ext>
                  </a:extLst>
                </a:gridCol>
              </a:tblGrid>
              <a:tr h="444577">
                <a:tc>
                  <a:txBody>
                    <a:bodyPr/>
                    <a:lstStyle/>
                    <a:p>
                      <a:pPr algn="l" fontAlgn="b"/>
                      <a:r>
                        <a:rPr lang="fr-FR" sz="1800" b="1" u="none" strike="noStrike" dirty="0">
                          <a:solidFill>
                            <a:srgbClr val="075045"/>
                          </a:solidFill>
                          <a:effectLst/>
                          <a:latin typeface="Source Sans Pro" panose="020B0503030403020204" pitchFamily="34" charset="77"/>
                        </a:rPr>
                        <a:t>densité de haies (ml/ha SAU)</a:t>
                      </a:r>
                      <a:endParaRPr lang="fr-FR" sz="1800" b="1"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ctr" fontAlgn="b"/>
                      <a:r>
                        <a:rPr lang="fr-FR" sz="1800" u="none" strike="noStrike" dirty="0">
                          <a:solidFill>
                            <a:schemeClr val="bg1">
                              <a:lumMod val="50000"/>
                            </a:schemeClr>
                          </a:solidFill>
                          <a:effectLst/>
                          <a:latin typeface="Source Sans Pro" panose="020B0503030403020204" pitchFamily="34" charset="77"/>
                        </a:rPr>
                        <a:t>&lt; 68</a:t>
                      </a:r>
                      <a:endParaRPr lang="fr-FR" sz="1800" b="0" i="0" u="none" strike="noStrike" dirty="0">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68</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73</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78</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83</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88</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93</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98</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103</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108</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113</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165770"/>
                  </a:ext>
                </a:extLst>
              </a:tr>
              <a:tr h="351336">
                <a:tc>
                  <a:txBody>
                    <a:bodyPr/>
                    <a:lstStyle/>
                    <a:p>
                      <a:pPr algn="l" fontAlgn="b"/>
                      <a:r>
                        <a:rPr lang="fr-FR" sz="1800" u="none" strike="noStrike" dirty="0">
                          <a:solidFill>
                            <a:srgbClr val="075045"/>
                          </a:solidFill>
                          <a:effectLst/>
                          <a:latin typeface="Source Sans Pro" panose="020B0503030403020204" pitchFamily="34" charset="77"/>
                        </a:rPr>
                        <a:t>Note PSE</a:t>
                      </a:r>
                      <a:endParaRPr lang="fr-FR" sz="1800" b="0"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ctr" fontAlgn="b"/>
                      <a:r>
                        <a:rPr lang="fr-FR" sz="1800" u="none" strike="noStrike" dirty="0">
                          <a:solidFill>
                            <a:schemeClr val="bg1">
                              <a:lumMod val="50000"/>
                            </a:schemeClr>
                          </a:solidFill>
                          <a:effectLst/>
                          <a:latin typeface="Source Sans Pro" panose="020B0503030403020204" pitchFamily="34" charset="77"/>
                        </a:rPr>
                        <a:t>0</a:t>
                      </a:r>
                      <a:endParaRPr lang="fr-FR" sz="1800" b="0" i="1" u="none" strike="noStrike" dirty="0">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1/10</a:t>
                      </a:r>
                      <a:endParaRPr lang="fr-FR" sz="1800" b="1" i="1"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2/10</a:t>
                      </a:r>
                      <a:endParaRPr lang="fr-FR" sz="1800" b="0" i="1"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3/10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4/10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5/10</a:t>
                      </a:r>
                      <a:endParaRPr lang="fr-FR" sz="1800" b="1" i="1"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6/10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7/10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8/10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9/10</a:t>
                      </a:r>
                      <a:endParaRPr lang="fr-FR" sz="1800" b="0"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10/10</a:t>
                      </a:r>
                      <a:endParaRPr lang="fr-FR" sz="1800" b="1" i="1"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2050297"/>
                  </a:ext>
                </a:extLst>
              </a:tr>
              <a:tr h="444577">
                <a:tc>
                  <a:txBody>
                    <a:bodyPr/>
                    <a:lstStyle/>
                    <a:p>
                      <a:pPr algn="l" fontAlgn="b"/>
                      <a:r>
                        <a:rPr lang="fr-FR" sz="1800" u="none" strike="noStrike" dirty="0">
                          <a:solidFill>
                            <a:srgbClr val="075045"/>
                          </a:solidFill>
                          <a:effectLst/>
                          <a:latin typeface="Source Sans Pro" panose="020B0503030403020204" pitchFamily="34" charset="77"/>
                        </a:rPr>
                        <a:t>nombre d'agriculteurs</a:t>
                      </a:r>
                      <a:endParaRPr lang="fr-FR" sz="1800" b="0"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ctr" fontAlgn="b"/>
                      <a:r>
                        <a:rPr lang="fr-FR" sz="1800" u="none" strike="noStrike">
                          <a:solidFill>
                            <a:schemeClr val="bg1">
                              <a:lumMod val="50000"/>
                            </a:schemeClr>
                          </a:solidFill>
                          <a:effectLst/>
                          <a:latin typeface="Source Sans Pro" panose="020B0503030403020204" pitchFamily="34" charset="77"/>
                        </a:rPr>
                        <a:t>246</a:t>
                      </a:r>
                      <a:endParaRPr lang="fr-FR" sz="1800" b="1" i="0" u="none" strike="noStrike">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32</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31</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32</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41</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31</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30</a:t>
                      </a:r>
                      <a:endParaRPr lang="fr-FR" sz="18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a:solidFill>
                            <a:srgbClr val="075045"/>
                          </a:solidFill>
                          <a:effectLst/>
                          <a:latin typeface="Source Sans Pro" panose="020B0503030403020204" pitchFamily="34" charset="77"/>
                        </a:rPr>
                        <a:t>33</a:t>
                      </a:r>
                      <a:endParaRPr lang="fr-FR" sz="18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16</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34</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241</a:t>
                      </a:r>
                      <a:endParaRPr lang="fr-FR" sz="18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255108"/>
                  </a:ext>
                </a:extLst>
              </a:tr>
              <a:tr h="664614">
                <a:tc>
                  <a:txBody>
                    <a:bodyPr/>
                    <a:lstStyle/>
                    <a:p>
                      <a:pPr algn="l" fontAlgn="b"/>
                      <a:r>
                        <a:rPr lang="fr-FR" sz="1800" u="none" strike="noStrike" dirty="0">
                          <a:solidFill>
                            <a:srgbClr val="075045"/>
                          </a:solidFill>
                          <a:effectLst/>
                          <a:latin typeface="Source Sans Pro" panose="020B0503030403020204" pitchFamily="34" charset="77"/>
                        </a:rPr>
                        <a:t>montant PSE total/an (€/</a:t>
                      </a:r>
                      <a:r>
                        <a:rPr lang="fr-FR" sz="1800" u="none" strike="noStrike" dirty="0" err="1">
                          <a:solidFill>
                            <a:srgbClr val="075045"/>
                          </a:solidFill>
                          <a:effectLst/>
                          <a:latin typeface="Source Sans Pro" panose="020B0503030403020204" pitchFamily="34" charset="77"/>
                        </a:rPr>
                        <a:t>ea</a:t>
                      </a:r>
                      <a:r>
                        <a:rPr lang="fr-FR" sz="1800" u="none" strike="noStrike" dirty="0">
                          <a:solidFill>
                            <a:srgbClr val="075045"/>
                          </a:solidFill>
                          <a:effectLst/>
                          <a:latin typeface="Source Sans Pro" panose="020B0503030403020204" pitchFamily="34" charset="77"/>
                        </a:rPr>
                        <a:t>)</a:t>
                      </a:r>
                      <a:endParaRPr lang="fr-FR" sz="1800" b="0"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l" fontAlgn="b"/>
                      <a:r>
                        <a:rPr lang="fr-FR" sz="1400" u="none" strike="noStrike" dirty="0">
                          <a:solidFill>
                            <a:schemeClr val="bg1">
                              <a:lumMod val="50000"/>
                            </a:schemeClr>
                          </a:solidFill>
                          <a:effectLst/>
                          <a:latin typeface="Source Sans Pro" panose="020B0503030403020204" pitchFamily="34" charset="77"/>
                        </a:rPr>
                        <a:t>            -    € </a:t>
                      </a:r>
                      <a:endParaRPr lang="fr-FR" sz="1400" b="0" i="0" u="none" strike="noStrike" dirty="0">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26 095,00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50 457,00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98 385,00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142 381,00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148 574,58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176 734,40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153 289,00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89 215,98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222 837,25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2 362 263,68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3035034"/>
                  </a:ext>
                </a:extLst>
              </a:tr>
              <a:tr h="1104688">
                <a:tc>
                  <a:txBody>
                    <a:bodyPr/>
                    <a:lstStyle/>
                    <a:p>
                      <a:pPr algn="l" fontAlgn="b"/>
                      <a:r>
                        <a:rPr lang="fr-FR" sz="1800" u="none" strike="noStrike" dirty="0">
                          <a:solidFill>
                            <a:srgbClr val="075045"/>
                          </a:solidFill>
                          <a:effectLst/>
                          <a:latin typeface="Source Sans Pro" panose="020B0503030403020204" pitchFamily="34" charset="77"/>
                        </a:rPr>
                        <a:t>montant PSE moyen EA volet gestion sans volet création (€/</a:t>
                      </a:r>
                      <a:r>
                        <a:rPr lang="fr-FR" sz="1800" u="none" strike="noStrike" dirty="0" err="1">
                          <a:solidFill>
                            <a:srgbClr val="075045"/>
                          </a:solidFill>
                          <a:effectLst/>
                          <a:latin typeface="Source Sans Pro" panose="020B0503030403020204" pitchFamily="34" charset="77"/>
                        </a:rPr>
                        <a:t>ea</a:t>
                      </a:r>
                      <a:r>
                        <a:rPr lang="fr-FR" sz="1800" u="none" strike="noStrike" dirty="0">
                          <a:solidFill>
                            <a:srgbClr val="075045"/>
                          </a:solidFill>
                          <a:effectLst/>
                          <a:latin typeface="Source Sans Pro" panose="020B0503030403020204" pitchFamily="34" charset="77"/>
                        </a:rPr>
                        <a:t>)</a:t>
                      </a:r>
                      <a:endParaRPr lang="fr-FR" sz="1800" b="0"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l" fontAlgn="b"/>
                      <a:r>
                        <a:rPr lang="fr-FR" sz="1400" u="none" strike="noStrike" dirty="0">
                          <a:solidFill>
                            <a:schemeClr val="bg1">
                              <a:lumMod val="50000"/>
                            </a:schemeClr>
                          </a:solidFill>
                          <a:effectLst/>
                          <a:latin typeface="Source Sans Pro" panose="020B0503030403020204" pitchFamily="34" charset="77"/>
                        </a:rPr>
                        <a:t> </a:t>
                      </a:r>
                      <a:endParaRPr lang="fr-FR" sz="1400" b="0" i="0" u="none" strike="noStrike" dirty="0">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815,47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a:solidFill>
                            <a:srgbClr val="075045"/>
                          </a:solidFill>
                          <a:effectLst/>
                          <a:latin typeface="Source Sans Pro" panose="020B0503030403020204" pitchFamily="34" charset="77"/>
                        </a:rPr>
                        <a:t>         1 627,65  € </a:t>
                      </a:r>
                      <a:endParaRPr lang="fr-FR" sz="1400" b="1"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3 074,53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3 472,71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4 792,73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5 891,15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4 645,12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5 576,00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6 554,04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400" u="none" strike="noStrike" dirty="0">
                          <a:solidFill>
                            <a:srgbClr val="075045"/>
                          </a:solidFill>
                          <a:effectLst/>
                          <a:latin typeface="Source Sans Pro" panose="020B0503030403020204" pitchFamily="34" charset="77"/>
                        </a:rPr>
                        <a:t>           9 801,92  € </a:t>
                      </a:r>
                      <a:endParaRPr lang="fr-FR" sz="1400" b="1"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083103"/>
                  </a:ext>
                </a:extLst>
              </a:tr>
              <a:tr h="471905">
                <a:tc>
                  <a:txBody>
                    <a:bodyPr/>
                    <a:lstStyle/>
                    <a:p>
                      <a:pPr algn="l" fontAlgn="b"/>
                      <a:r>
                        <a:rPr lang="fr-FR" sz="1800" u="none" strike="noStrike" dirty="0">
                          <a:solidFill>
                            <a:srgbClr val="075045"/>
                          </a:solidFill>
                          <a:effectLst/>
                          <a:latin typeface="Source Sans Pro" panose="020B0503030403020204" pitchFamily="34" charset="77"/>
                        </a:rPr>
                        <a:t>% d'exploitants</a:t>
                      </a:r>
                      <a:endParaRPr lang="fr-FR" sz="1800" b="0" i="0" u="none" strike="noStrike" dirty="0">
                        <a:solidFill>
                          <a:srgbClr val="075045"/>
                        </a:solidFill>
                        <a:effectLst/>
                        <a:latin typeface="Source Sans Pro" panose="020B0503030403020204" pitchFamily="34" charset="77"/>
                      </a:endParaRPr>
                    </a:p>
                  </a:txBody>
                  <a:tcPr marL="5614" marR="5614" marT="5614" marB="0" anchor="b">
                    <a:lnR w="12700" cap="flat" cmpd="sng" algn="ctr">
                      <a:solidFill>
                        <a:schemeClr val="tx1"/>
                      </a:solidFill>
                      <a:prstDash val="solid"/>
                      <a:round/>
                      <a:headEnd type="none" w="med" len="med"/>
                      <a:tailEnd type="none" w="med" len="med"/>
                    </a:lnR>
                    <a:solidFill>
                      <a:srgbClr val="B6D5D6"/>
                    </a:solidFill>
                  </a:tcPr>
                </a:tc>
                <a:tc>
                  <a:txBody>
                    <a:bodyPr/>
                    <a:lstStyle/>
                    <a:p>
                      <a:pPr algn="r" fontAlgn="b"/>
                      <a:r>
                        <a:rPr lang="fr-FR" sz="1800" u="none" strike="noStrike" dirty="0">
                          <a:solidFill>
                            <a:schemeClr val="bg1">
                              <a:lumMod val="50000"/>
                            </a:schemeClr>
                          </a:solidFill>
                          <a:effectLst/>
                          <a:latin typeface="Source Sans Pro" panose="020B0503030403020204" pitchFamily="34" charset="77"/>
                        </a:rPr>
                        <a:t>32%</a:t>
                      </a:r>
                      <a:endParaRPr lang="fr-FR" sz="1800" b="0" i="0" u="none" strike="noStrike" dirty="0">
                        <a:solidFill>
                          <a:schemeClr val="bg1">
                            <a:lumMod val="50000"/>
                          </a:schemeClr>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a:solidFill>
                            <a:srgbClr val="075045"/>
                          </a:solidFill>
                          <a:effectLst/>
                          <a:latin typeface="Source Sans Pro" panose="020B0503030403020204" pitchFamily="34" charset="77"/>
                        </a:rPr>
                        <a:t>4%</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a:solidFill>
                            <a:srgbClr val="075045"/>
                          </a:solidFill>
                          <a:effectLst/>
                          <a:latin typeface="Source Sans Pro" panose="020B0503030403020204" pitchFamily="34" charset="77"/>
                        </a:rPr>
                        <a:t>4%</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4%</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a:solidFill>
                            <a:srgbClr val="075045"/>
                          </a:solidFill>
                          <a:effectLst/>
                          <a:latin typeface="Source Sans Pro" panose="020B0503030403020204" pitchFamily="34" charset="77"/>
                        </a:rPr>
                        <a:t>5%</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4%</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a:solidFill>
                            <a:srgbClr val="075045"/>
                          </a:solidFill>
                          <a:effectLst/>
                          <a:latin typeface="Source Sans Pro" panose="020B0503030403020204" pitchFamily="34" charset="77"/>
                        </a:rPr>
                        <a:t>4%</a:t>
                      </a:r>
                      <a:endParaRPr lang="fr-FR" sz="1800" b="0" i="0" u="none" strike="noStrike">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4%</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2%</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4%</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1800" u="none" strike="noStrike" dirty="0">
                          <a:solidFill>
                            <a:srgbClr val="075045"/>
                          </a:solidFill>
                          <a:effectLst/>
                          <a:latin typeface="Source Sans Pro" panose="020B0503030403020204" pitchFamily="34" charset="77"/>
                        </a:rPr>
                        <a:t>31%</a:t>
                      </a:r>
                      <a:endParaRPr lang="fr-FR" sz="1800" b="0" i="0" u="none" strike="noStrike" dirty="0">
                        <a:solidFill>
                          <a:srgbClr val="075045"/>
                        </a:solidFill>
                        <a:effectLst/>
                        <a:latin typeface="Source Sans Pro" panose="020B0503030403020204" pitchFamily="34" charset="77"/>
                      </a:endParaRPr>
                    </a:p>
                  </a:txBody>
                  <a:tcPr marL="5614" marR="5614" marT="56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819368"/>
                  </a:ext>
                </a:extLst>
              </a:tr>
            </a:tbl>
          </a:graphicData>
        </a:graphic>
      </p:graphicFrame>
    </p:spTree>
    <p:extLst>
      <p:ext uri="{BB962C8B-B14F-4D97-AF65-F5344CB8AC3E}">
        <p14:creationId xmlns:p14="http://schemas.microsoft.com/office/powerpoint/2010/main" val="168541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83448" y="727731"/>
            <a:ext cx="2105570"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Prochaines étapes</a:t>
            </a:r>
            <a:endParaRPr lang="fr-FR" sz="2400" dirty="0">
              <a:solidFill>
                <a:srgbClr val="075045"/>
              </a:solidFill>
              <a:latin typeface="Source Sans Pro" panose="020B0503030403020204" pitchFamily="34" charset="77"/>
            </a:endParaRPr>
          </a:p>
        </p:txBody>
      </p:sp>
      <p:sp>
        <p:nvSpPr>
          <p:cNvPr id="5" name="ZoneTexte 4">
            <a:extLst>
              <a:ext uri="{FF2B5EF4-FFF2-40B4-BE49-F238E27FC236}">
                <a16:creationId xmlns:a16="http://schemas.microsoft.com/office/drawing/2014/main" id="{2757178C-200A-F847-B032-D46312D1A918}"/>
              </a:ext>
            </a:extLst>
          </p:cNvPr>
          <p:cNvSpPr txBox="1"/>
          <p:nvPr/>
        </p:nvSpPr>
        <p:spPr>
          <a:xfrm>
            <a:off x="2876322" y="727731"/>
            <a:ext cx="6963869" cy="4831131"/>
          </a:xfrm>
          <a:prstGeom prst="rect">
            <a:avLst/>
          </a:prstGeom>
          <a:noFill/>
        </p:spPr>
        <p:txBody>
          <a:bodyPr wrap="square" rtlCol="0">
            <a:spAutoFit/>
          </a:bodyPr>
          <a:lstStyle/>
          <a:p>
            <a:pPr marL="457200" indent="-457200">
              <a:buFont typeface="+mj-lt"/>
              <a:buAutoNum type="arabicPeriod"/>
            </a:pPr>
            <a:r>
              <a:rPr lang="fr-FR" b="1" dirty="0">
                <a:solidFill>
                  <a:srgbClr val="075045"/>
                </a:solidFill>
                <a:latin typeface="Source Sans Pro" panose="020B0503030403020204" pitchFamily="34" charset="77"/>
              </a:rPr>
              <a:t>Signaler à l’</a:t>
            </a:r>
            <a:r>
              <a:rPr lang="fr-FR" b="1" dirty="0" err="1">
                <a:solidFill>
                  <a:srgbClr val="075045"/>
                </a:solidFill>
                <a:latin typeface="Source Sans Pro" panose="020B0503030403020204" pitchFamily="34" charset="77"/>
              </a:rPr>
              <a:t>Afac</a:t>
            </a:r>
            <a:r>
              <a:rPr lang="fr-FR" b="1" dirty="0">
                <a:solidFill>
                  <a:srgbClr val="075045"/>
                </a:solidFill>
                <a:latin typeface="Source Sans Pro" panose="020B0503030403020204" pitchFamily="34" charset="77"/>
              </a:rPr>
              <a:t>-Agroforesteries (cas 1 ou cas 2) par rapport au traitement de données via la FAQ en ligne : </a:t>
            </a:r>
            <a:r>
              <a:rPr lang="fr-FR" dirty="0">
                <a:solidFill>
                  <a:srgbClr val="075045"/>
                </a:solidFill>
                <a:latin typeface="Source Sans Pro" panose="020B0503030403020204" pitchFamily="34" charset="77"/>
                <a:hlinkClick r:id="rId3"/>
              </a:rPr>
              <a:t>https://docs.google.com/document/d/13eTuW-ivY7ZJPbJNf2V41K6CLd6mDhJeKwV_vT4Em6A/edit?usp=sharing</a:t>
            </a:r>
            <a:endParaRPr lang="fr-FR" dirty="0">
              <a:solidFill>
                <a:srgbClr val="075045"/>
              </a:solidFill>
              <a:latin typeface="Source Sans Pro" panose="020B0503030403020204" pitchFamily="34" charset="77"/>
            </a:endParaRPr>
          </a:p>
          <a:p>
            <a:pPr marL="457200" indent="-457200">
              <a:buFont typeface="+mj-lt"/>
              <a:buAutoNum type="arabicPeriod"/>
            </a:pPr>
            <a:endParaRPr lang="fr-FR" dirty="0">
              <a:solidFill>
                <a:srgbClr val="075045"/>
              </a:solidFill>
              <a:latin typeface="Source Sans Pro" panose="020B0503030403020204" pitchFamily="34" charset="77"/>
            </a:endParaRPr>
          </a:p>
          <a:p>
            <a:pPr marL="457200" indent="-457200">
              <a:buFont typeface="+mj-lt"/>
              <a:buAutoNum type="arabicPeriod"/>
            </a:pPr>
            <a:r>
              <a:rPr lang="fr-FR" dirty="0">
                <a:solidFill>
                  <a:srgbClr val="075045"/>
                </a:solidFill>
                <a:latin typeface="Source Sans Pro" panose="020B0503030403020204" pitchFamily="34" charset="77"/>
              </a:rPr>
              <a:t>Rencontres des agriculteurs sur le terrain avec pré-audits du Label Haie </a:t>
            </a:r>
            <a:r>
              <a:rPr lang="fr-FR" b="1" dirty="0">
                <a:solidFill>
                  <a:srgbClr val="075045"/>
                </a:solidFill>
                <a:latin typeface="Source Sans Pro" panose="020B0503030403020204" pitchFamily="34" charset="77"/>
              </a:rPr>
              <a:t>&gt;&gt; Soutien </a:t>
            </a:r>
            <a:r>
              <a:rPr lang="fr-FR" b="1" dirty="0" err="1">
                <a:solidFill>
                  <a:srgbClr val="075045"/>
                </a:solidFill>
                <a:latin typeface="Source Sans Pro" panose="020B0503030403020204" pitchFamily="34" charset="77"/>
              </a:rPr>
              <a:t>Afac</a:t>
            </a:r>
            <a:r>
              <a:rPr lang="fr-FR" b="1" dirty="0">
                <a:solidFill>
                  <a:srgbClr val="075045"/>
                </a:solidFill>
                <a:latin typeface="Source Sans Pro" panose="020B0503030403020204" pitchFamily="34" charset="77"/>
              </a:rPr>
              <a:t>-Agroforesteries via FAQ</a:t>
            </a:r>
          </a:p>
          <a:p>
            <a:pPr marL="457200" indent="-457200">
              <a:buFont typeface="+mj-lt"/>
              <a:buAutoNum type="arabicPeriod"/>
            </a:pPr>
            <a:endParaRPr lang="fr-FR" dirty="0">
              <a:solidFill>
                <a:srgbClr val="075045"/>
              </a:solidFill>
              <a:latin typeface="Source Sans Pro" panose="020B0503030403020204" pitchFamily="34" charset="77"/>
            </a:endParaRPr>
          </a:p>
          <a:p>
            <a:pPr marL="457200" indent="-457200">
              <a:buFont typeface="+mj-lt"/>
              <a:buAutoNum type="arabicPeriod"/>
            </a:pPr>
            <a:r>
              <a:rPr lang="fr-FR" dirty="0">
                <a:solidFill>
                  <a:srgbClr val="075045"/>
                </a:solidFill>
                <a:latin typeface="Source Sans Pro" panose="020B0503030403020204" pitchFamily="34" charset="77"/>
              </a:rPr>
              <a:t>Etablir sa grille de notation PSE et quantification budgétaires et agriculteurs</a:t>
            </a:r>
          </a:p>
          <a:p>
            <a:pPr marL="457200" indent="-457200">
              <a:buFont typeface="+mj-lt"/>
              <a:buAutoNum type="arabicPeriod"/>
            </a:pPr>
            <a:endParaRPr lang="fr-FR" dirty="0">
              <a:solidFill>
                <a:srgbClr val="075045"/>
              </a:solidFill>
              <a:latin typeface="Source Sans Pro" panose="020B0503030403020204" pitchFamily="34" charset="77"/>
            </a:endParaRPr>
          </a:p>
          <a:p>
            <a:pPr marL="457200" indent="-457200">
              <a:buFont typeface="+mj-lt"/>
              <a:buAutoNum type="arabicPeriod"/>
            </a:pPr>
            <a:r>
              <a:rPr lang="fr-FR" b="1" dirty="0">
                <a:solidFill>
                  <a:srgbClr val="075045"/>
                </a:solidFill>
                <a:latin typeface="Source Sans Pro" panose="020B0503030403020204" pitchFamily="34" charset="77"/>
              </a:rPr>
              <a:t>Réunions régionales de mise en partage des modèles PSE – mi janvier &gt;&gt; Organisées par l’</a:t>
            </a:r>
            <a:r>
              <a:rPr lang="fr-FR" b="1" dirty="0" err="1">
                <a:solidFill>
                  <a:srgbClr val="075045"/>
                </a:solidFill>
                <a:latin typeface="Source Sans Pro" panose="020B0503030403020204" pitchFamily="34" charset="77"/>
              </a:rPr>
              <a:t>Afac</a:t>
            </a:r>
            <a:r>
              <a:rPr lang="fr-FR" b="1" dirty="0">
                <a:solidFill>
                  <a:srgbClr val="075045"/>
                </a:solidFill>
                <a:latin typeface="Source Sans Pro" panose="020B0503030403020204" pitchFamily="34" charset="77"/>
              </a:rPr>
              <a:t>-Agroforesteries</a:t>
            </a:r>
          </a:p>
        </p:txBody>
      </p:sp>
    </p:spTree>
    <p:extLst>
      <p:ext uri="{BB962C8B-B14F-4D97-AF65-F5344CB8AC3E}">
        <p14:creationId xmlns:p14="http://schemas.microsoft.com/office/powerpoint/2010/main" val="111332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667C22-11D3-314B-A4D9-B27A127F13AD}"/>
              </a:ext>
            </a:extLst>
          </p:cNvPr>
          <p:cNvSpPr/>
          <p:nvPr/>
        </p:nvSpPr>
        <p:spPr>
          <a:xfrm>
            <a:off x="2688622" y="194240"/>
            <a:ext cx="7678450" cy="7171194"/>
          </a:xfrm>
          <a:prstGeom prst="rect">
            <a:avLst/>
          </a:prstGeom>
        </p:spPr>
        <p:txBody>
          <a:bodyPr wrap="square">
            <a:spAutoFit/>
          </a:bodyPr>
          <a:lstStyle/>
          <a:p>
            <a:r>
              <a:rPr lang="fr-FR" sz="2400" dirty="0">
                <a:solidFill>
                  <a:srgbClr val="075045"/>
                </a:solidFill>
                <a:latin typeface="Source Sans Pro"/>
                <a:cs typeface="Source Sans Pro"/>
              </a:rPr>
              <a:t>Mission de l’</a:t>
            </a:r>
            <a:r>
              <a:rPr lang="fr-FR" sz="2400" dirty="0" err="1">
                <a:solidFill>
                  <a:srgbClr val="075045"/>
                </a:solidFill>
                <a:latin typeface="Source Sans Pro"/>
                <a:cs typeface="Source Sans Pro"/>
              </a:rPr>
              <a:t>Afac</a:t>
            </a:r>
            <a:r>
              <a:rPr lang="fr-FR" sz="2400" dirty="0">
                <a:solidFill>
                  <a:srgbClr val="075045"/>
                </a:solidFill>
                <a:latin typeface="Source Sans Pro"/>
                <a:cs typeface="Source Sans Pro"/>
              </a:rPr>
              <a:t>-Agroforesteries : apporter un appui technique aux porteurs de projets PSE pour les accompagner dans la construction des volets haies des PSE :</a:t>
            </a:r>
          </a:p>
          <a:p>
            <a:endParaRPr lang="fr-FR" sz="2400" dirty="0">
              <a:solidFill>
                <a:srgbClr val="075045"/>
              </a:solidFill>
              <a:latin typeface="Source Sans Pro"/>
              <a:cs typeface="Source Sans Pro"/>
            </a:endParaRPr>
          </a:p>
          <a:p>
            <a:pPr marL="342900" indent="-342900">
              <a:buFont typeface="Arial"/>
              <a:buChar char="•"/>
            </a:pPr>
            <a:r>
              <a:rPr lang="fr-FR" sz="2000" b="1" dirty="0">
                <a:solidFill>
                  <a:srgbClr val="075045"/>
                </a:solidFill>
                <a:latin typeface="Source Sans Pro"/>
                <a:cs typeface="Source Sans Pro"/>
              </a:rPr>
              <a:t>animer un groupe de travail national pour croiser les approches </a:t>
            </a:r>
            <a:r>
              <a:rPr lang="fr-FR" sz="2000" dirty="0">
                <a:solidFill>
                  <a:srgbClr val="075045"/>
                </a:solidFill>
                <a:latin typeface="Source Sans Pro"/>
                <a:cs typeface="Source Sans Pro"/>
              </a:rPr>
              <a:t>entre territoires et régions,</a:t>
            </a:r>
            <a:endParaRPr lang="fr-FR" sz="2000" b="1" dirty="0">
              <a:solidFill>
                <a:srgbClr val="075045"/>
              </a:solidFill>
              <a:latin typeface="Source Sans Pro"/>
              <a:cs typeface="Source Sans Pro"/>
            </a:endParaRPr>
          </a:p>
          <a:p>
            <a:pPr marL="342900" indent="-342900">
              <a:buFont typeface="Arial"/>
              <a:buChar char="•"/>
            </a:pPr>
            <a:r>
              <a:rPr lang="fr-FR" sz="2000" b="1" dirty="0">
                <a:solidFill>
                  <a:srgbClr val="075045"/>
                </a:solidFill>
                <a:latin typeface="Source Sans Pro"/>
                <a:cs typeface="Source Sans Pro"/>
              </a:rPr>
              <a:t>apporter des propositions méthodologiques </a:t>
            </a:r>
            <a:r>
              <a:rPr lang="fr-FR" sz="2000" dirty="0">
                <a:solidFill>
                  <a:srgbClr val="075045"/>
                </a:solidFill>
                <a:latin typeface="Source Sans Pro"/>
                <a:cs typeface="Source Sans Pro"/>
              </a:rPr>
              <a:t>(méthode de calcul de la densité de haies, méthode de construction de la grille de notation, méthode d’évaluation du niveau de gestion des haies par les agriculteurs du territoire, …)</a:t>
            </a:r>
          </a:p>
          <a:p>
            <a:pPr marL="342900" indent="-342900">
              <a:buFont typeface="Arial"/>
              <a:buChar char="•"/>
            </a:pPr>
            <a:r>
              <a:rPr lang="fr-FR" sz="2000" b="1" dirty="0">
                <a:solidFill>
                  <a:srgbClr val="075045"/>
                </a:solidFill>
                <a:latin typeface="Source Sans Pro"/>
                <a:cs typeface="Source Sans Pro"/>
              </a:rPr>
              <a:t>assurer une validation des méthodes </a:t>
            </a:r>
            <a:r>
              <a:rPr lang="fr-FR" sz="2000" dirty="0">
                <a:solidFill>
                  <a:srgbClr val="075045"/>
                </a:solidFill>
                <a:latin typeface="Source Sans Pro"/>
                <a:cs typeface="Source Sans Pro"/>
              </a:rPr>
              <a:t>par le MTE et les agences de l’eau,  dans le respect du cadre notifié</a:t>
            </a:r>
          </a:p>
          <a:p>
            <a:pPr marL="342900" indent="-342900">
              <a:buFont typeface="Arial"/>
              <a:buChar char="•"/>
            </a:pPr>
            <a:r>
              <a:rPr lang="fr-FR" sz="2000" b="1" dirty="0">
                <a:solidFill>
                  <a:srgbClr val="075045"/>
                </a:solidFill>
                <a:latin typeface="Source Sans Pro"/>
                <a:cs typeface="Source Sans Pro"/>
              </a:rPr>
              <a:t>faciliter l’obtention des données nationales existantes sur les haies </a:t>
            </a:r>
            <a:r>
              <a:rPr lang="fr-FR" sz="2000" dirty="0">
                <a:solidFill>
                  <a:srgbClr val="075045"/>
                </a:solidFill>
                <a:latin typeface="Source Sans Pro"/>
                <a:cs typeface="Source Sans Pro"/>
              </a:rPr>
              <a:t>pour aider à effectuer des modélisations territoriales, en termes de calcul de densité de haies, d’agriculteurs pouvant entrer dans la démarche, d’enveloppe budgétaire mobilisée par territoire, </a:t>
            </a:r>
          </a:p>
          <a:p>
            <a:pPr marL="342900" indent="-342900">
              <a:buFont typeface="Arial"/>
              <a:buChar char="•"/>
            </a:pPr>
            <a:r>
              <a:rPr lang="fr-FR" sz="2000" dirty="0">
                <a:solidFill>
                  <a:srgbClr val="075045"/>
                </a:solidFill>
                <a:latin typeface="Source Sans Pro"/>
                <a:cs typeface="Source Sans Pro"/>
              </a:rPr>
              <a:t>bénéficier d’un </a:t>
            </a:r>
            <a:r>
              <a:rPr lang="fr-FR" sz="2000" b="1" dirty="0">
                <a:solidFill>
                  <a:srgbClr val="075045"/>
                </a:solidFill>
                <a:latin typeface="Source Sans Pro"/>
                <a:cs typeface="Source Sans Pro"/>
              </a:rPr>
              <a:t>transfert du Label Haie</a:t>
            </a:r>
            <a:r>
              <a:rPr lang="fr-FR" sz="2000" dirty="0">
                <a:solidFill>
                  <a:srgbClr val="075045"/>
                </a:solidFill>
                <a:latin typeface="Source Sans Pro"/>
                <a:cs typeface="Source Sans Pro"/>
              </a:rPr>
              <a:t> (présentation des indicateurs au pied des haies, mise à disposition des outils du label, accompagnement méthodologique à la mise en œuvre du label sur le territoire, …)</a:t>
            </a:r>
          </a:p>
        </p:txBody>
      </p:sp>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164077" y="251448"/>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77"/>
              </a:rPr>
              <a:t>Objectifs du GT PSE Haie </a:t>
            </a:r>
          </a:p>
        </p:txBody>
      </p:sp>
      <p:sp>
        <p:nvSpPr>
          <p:cNvPr id="2" name="Rectangle 1"/>
          <p:cNvSpPr/>
          <p:nvPr/>
        </p:nvSpPr>
        <p:spPr>
          <a:xfrm>
            <a:off x="164077" y="1530572"/>
            <a:ext cx="2255481" cy="5693866"/>
          </a:xfrm>
          <a:prstGeom prst="rect">
            <a:avLst/>
          </a:prstGeom>
        </p:spPr>
        <p:txBody>
          <a:bodyPr wrap="square">
            <a:spAutoFit/>
          </a:bodyPr>
          <a:lstStyle/>
          <a:p>
            <a:r>
              <a:rPr lang="fr-FR" sz="2800" b="1" dirty="0">
                <a:solidFill>
                  <a:srgbClr val="075045"/>
                </a:solidFill>
                <a:latin typeface="Source Sans Pro"/>
                <a:cs typeface="Source Sans Pro"/>
              </a:rPr>
              <a:t>Co-construire et paramétrer un dispositif PSE</a:t>
            </a:r>
            <a:r>
              <a:rPr lang="fr-FR" sz="2800" dirty="0">
                <a:solidFill>
                  <a:srgbClr val="075045"/>
                </a:solidFill>
                <a:latin typeface="Source Sans Pro"/>
                <a:cs typeface="Source Sans Pro"/>
              </a:rPr>
              <a:t> adapté à la haie, conforme au cadre national fixé par le MTE et pouvant être facilement mis en œuvre</a:t>
            </a:r>
          </a:p>
        </p:txBody>
      </p:sp>
    </p:spTree>
    <p:extLst>
      <p:ext uri="{BB962C8B-B14F-4D97-AF65-F5344CB8AC3E}">
        <p14:creationId xmlns:p14="http://schemas.microsoft.com/office/powerpoint/2010/main" val="268342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8"/>
            <a:ext cx="8839688" cy="2920656"/>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Définition de la haie comprise dans le calcul de la densité de haie - PSE</a:t>
            </a:r>
          </a:p>
        </p:txBody>
      </p:sp>
    </p:spTree>
    <p:extLst>
      <p:ext uri="{BB962C8B-B14F-4D97-AF65-F5344CB8AC3E}">
        <p14:creationId xmlns:p14="http://schemas.microsoft.com/office/powerpoint/2010/main" val="335974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193964" y="678059"/>
            <a:ext cx="2225594"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Définition de l’IAE Haie</a:t>
            </a:r>
          </a:p>
          <a:p>
            <a:endParaRPr lang="fr-FR" sz="3200" b="1" dirty="0">
              <a:solidFill>
                <a:srgbClr val="075045"/>
              </a:solidFill>
            </a:endParaRPr>
          </a:p>
          <a:p>
            <a:r>
              <a:rPr lang="fr-FR" sz="2400" dirty="0">
                <a:solidFill>
                  <a:srgbClr val="075045"/>
                </a:solidFill>
              </a:rPr>
              <a:t>Définition des éléments arborés pris en compte dans le calcul de densité de haie</a:t>
            </a:r>
            <a:endParaRPr lang="fr-FR" sz="2400" dirty="0">
              <a:solidFill>
                <a:srgbClr val="075045"/>
              </a:solidFill>
              <a:latin typeface="Source Sans Pro" panose="020B0503030403020204" pitchFamily="34" charset="77"/>
            </a:endParaRPr>
          </a:p>
        </p:txBody>
      </p:sp>
      <p:sp>
        <p:nvSpPr>
          <p:cNvPr id="53" name="Rectangle 52">
            <a:extLst>
              <a:ext uri="{FF2B5EF4-FFF2-40B4-BE49-F238E27FC236}">
                <a16:creationId xmlns:a16="http://schemas.microsoft.com/office/drawing/2014/main" id="{330CF6BF-3B3B-5045-82EC-224A7C657314}"/>
              </a:ext>
            </a:extLst>
          </p:cNvPr>
          <p:cNvSpPr/>
          <p:nvPr/>
        </p:nvSpPr>
        <p:spPr>
          <a:xfrm>
            <a:off x="2739277" y="86518"/>
            <a:ext cx="7758572" cy="7386638"/>
          </a:xfrm>
          <a:prstGeom prst="rect">
            <a:avLst/>
          </a:prstGeom>
        </p:spPr>
        <p:txBody>
          <a:bodyPr wrap="square">
            <a:spAutoFit/>
          </a:bodyPr>
          <a:lstStyle/>
          <a:p>
            <a:r>
              <a:rPr lang="fr-FR" sz="2400" dirty="0">
                <a:solidFill>
                  <a:srgbClr val="075045"/>
                </a:solidFill>
                <a:latin typeface="Source Sans Pro" panose="020B0503030403020204" pitchFamily="34" charset="77"/>
              </a:rPr>
              <a:t>Le calcul de densité de haie intègre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toutes formes de haies et d’éléments surfaciques situés en interface d’une parcelle agricole :</a:t>
            </a:r>
          </a:p>
          <a:p>
            <a:pPr algn="just" defTabSz="914400" eaLnBrk="0" fontAlgn="base" hangingPunct="0">
              <a:spcBef>
                <a:spcPct val="0"/>
              </a:spcBef>
              <a:spcAft>
                <a:spcPct val="0"/>
              </a:spcAft>
            </a:pPr>
            <a:endParaRPr lang="fr-FR" altLang="fr-FR" sz="2400" dirty="0">
              <a:solidFill>
                <a:srgbClr val="075045"/>
              </a:solidFill>
              <a:latin typeface="Source Sans Pro" panose="020B0503030403020204" pitchFamily="34" charset="77"/>
            </a:endParaRPr>
          </a:p>
          <a:p>
            <a:pPr algn="just" defTabSz="914400" eaLnBrk="0" fontAlgn="base" hangingPunct="0">
              <a:spcBef>
                <a:spcPct val="0"/>
              </a:spcBef>
              <a:spcAft>
                <a:spcPct val="0"/>
              </a:spcAft>
            </a:pPr>
            <a:r>
              <a:rPr lang="fr-FR" altLang="fr-FR" sz="2400" u="sng"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Élément linéaire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haie</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a:t>
            </a:r>
            <a:r>
              <a:rPr lang="fr-FR" altLang="fr-FR" sz="2400" dirty="0" err="1">
                <a:solidFill>
                  <a:srgbClr val="075045"/>
                </a:solidFill>
                <a:latin typeface="Source Sans Pro" panose="020B0503030403020204" pitchFamily="34" charset="77"/>
                <a:ea typeface="Times New Roman" panose="02020603050405020304" pitchFamily="18" charset="0"/>
                <a:cs typeface="Arial" panose="020B0604020202020204" pitchFamily="34" charset="0"/>
              </a:rPr>
              <a:t>yc</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sz="2400" b="1" dirty="0">
                <a:solidFill>
                  <a:srgbClr val="075045"/>
                </a:solidFill>
                <a:latin typeface="Source Sans Pro" panose="020B0503030403020204" pitchFamily="34" charset="77"/>
              </a:rPr>
              <a:t>ripisylve</a:t>
            </a:r>
            <a:r>
              <a:rPr lang="fr-FR" sz="2400" dirty="0">
                <a:solidFill>
                  <a:srgbClr val="075045"/>
                </a:solidFill>
                <a:latin typeface="Source Sans Pro" panose="020B0503030403020204" pitchFamily="34" charset="77"/>
              </a:rPr>
              <a:t> et </a:t>
            </a:r>
            <a:r>
              <a:rPr lang="fr-FR" sz="2400" b="1" dirty="0">
                <a:solidFill>
                  <a:srgbClr val="075045"/>
                </a:solidFill>
                <a:latin typeface="Source Sans Pro" panose="020B0503030403020204" pitchFamily="34" charset="77"/>
              </a:rPr>
              <a:t>l’alignement d’arbres</a:t>
            </a:r>
            <a:r>
              <a:rPr lang="fr-FR" sz="2400" dirty="0">
                <a:solidFill>
                  <a:srgbClr val="075045"/>
                </a:solidFill>
                <a:latin typeface="Source Sans Pro" panose="020B0503030403020204" pitchFamily="34" charset="77"/>
              </a:rPr>
              <a:t> tel que défini dans la BCAE7)</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t>
            </a:r>
            <a:r>
              <a:rPr lang="fr-FR" sz="2400" dirty="0">
                <a:solidFill>
                  <a:srgbClr val="075045"/>
                </a:solidFill>
                <a:latin typeface="Source Sans Pro" panose="020B0503030403020204" pitchFamily="34" charset="77"/>
              </a:rPr>
              <a:t>a </a:t>
            </a:r>
            <a:r>
              <a:rPr lang="fr-FR" sz="2400" b="1" dirty="0">
                <a:solidFill>
                  <a:srgbClr val="075045"/>
                </a:solidFill>
                <a:latin typeface="Source Sans Pro" panose="020B0503030403020204" pitchFamily="34" charset="77"/>
              </a:rPr>
              <a:t>lisière boisée </a:t>
            </a:r>
            <a:r>
              <a:rPr lang="fr-FR" sz="2400" dirty="0">
                <a:solidFill>
                  <a:srgbClr val="075045"/>
                </a:solidFill>
                <a:latin typeface="Source Sans Pro" panose="020B0503030403020204" pitchFamily="34" charset="77"/>
              </a:rPr>
              <a:t>située en bordure de parcelle, le </a:t>
            </a:r>
            <a:r>
              <a:rPr lang="fr-FR" sz="2400" b="1" dirty="0">
                <a:solidFill>
                  <a:srgbClr val="075045"/>
                </a:solidFill>
                <a:latin typeface="Source Sans Pro" panose="020B0503030403020204" pitchFamily="34" charset="77"/>
              </a:rPr>
              <a:t>talus nu</a:t>
            </a:r>
          </a:p>
          <a:p>
            <a:pPr lvl="0" algn="just" defTabSz="914400" eaLnBrk="0" fontAlgn="base" hangingPunct="0">
              <a:spcBef>
                <a:spcPct val="0"/>
              </a:spcBef>
              <a:spcAft>
                <a:spcPct val="0"/>
              </a:spcAft>
            </a:pPr>
            <a:endParaRPr lang="fr-FR" altLang="fr-FR" sz="2400" dirty="0">
              <a:solidFill>
                <a:srgbClr val="075045"/>
              </a:solidFill>
              <a:latin typeface="Source Sans Pro" panose="020B0503030403020204" pitchFamily="34" charset="77"/>
            </a:endParaRPr>
          </a:p>
          <a:p>
            <a:pPr lvl="0" algn="just" defTabSz="914400" eaLnBrk="0" fontAlgn="base" hangingPunct="0">
              <a:spcBef>
                <a:spcPct val="0"/>
              </a:spcBef>
              <a:spcAft>
                <a:spcPct val="0"/>
              </a:spcAft>
            </a:pPr>
            <a:r>
              <a:rPr lang="fr-FR" altLang="fr-FR" sz="2400" u="sng"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Élément de surface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le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bosquet</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a:t>
            </a:r>
            <a:r>
              <a:rPr lang="fr-FR" altLang="fr-FR" sz="2400" dirty="0" err="1">
                <a:solidFill>
                  <a:srgbClr val="075045"/>
                </a:solidFill>
                <a:latin typeface="Source Sans Pro" panose="020B0503030403020204" pitchFamily="34" charset="77"/>
                <a:ea typeface="Times New Roman" panose="02020603050405020304" pitchFamily="18" charset="0"/>
                <a:cs typeface="Arial" panose="020B0604020202020204" pitchFamily="34" charset="0"/>
              </a:rPr>
              <a:t>yc</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bande boisée</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ne relevant pas du code forestier* et ne pouvant pas intégrer un plan simple de gestion forestière.</a:t>
            </a:r>
          </a:p>
          <a:p>
            <a:pPr lvl="0" algn="just" defTabSz="914400" eaLnBrk="0" fontAlgn="base" hangingPunct="0">
              <a:spcBef>
                <a:spcPct val="0"/>
              </a:spcBef>
              <a:spcAft>
                <a:spcPct val="0"/>
              </a:spcAft>
              <a:buFontTx/>
              <a:buChar char="•"/>
            </a:pPr>
            <a:endParaRPr lang="fr-FR" altLang="fr-FR" sz="2400" dirty="0">
              <a:solidFill>
                <a:srgbClr val="075045"/>
              </a:solidFill>
              <a:latin typeface="Source Sans Pro" panose="020B0503030403020204" pitchFamily="34" charset="77"/>
            </a:endParaRPr>
          </a:p>
          <a:p>
            <a:pPr lvl="0" algn="just" defTabSz="914400" eaLnBrk="0" fontAlgn="base" hangingPunct="0">
              <a:spcBef>
                <a:spcPct val="0"/>
              </a:spcBef>
              <a:spcAft>
                <a:spcPct val="0"/>
              </a:spcAft>
            </a:pPr>
            <a:r>
              <a:rPr lang="fr-FR" altLang="fr-FR" sz="1800" i="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*Selon le code forestier en vigueur et d’une surface maximale de 2 ha. </a:t>
            </a:r>
          </a:p>
          <a:p>
            <a:pPr lvl="0" algn="just" defTabSz="914400" eaLnBrk="0" fontAlgn="base" hangingPunct="0">
              <a:spcBef>
                <a:spcPct val="0"/>
              </a:spcBef>
              <a:spcAft>
                <a:spcPct val="0"/>
              </a:spcAft>
            </a:pPr>
            <a:endParaRPr lang="fr-FR" sz="2400" dirty="0">
              <a:solidFill>
                <a:srgbClr val="075045"/>
              </a:solidFill>
              <a:latin typeface="Source Sans Pro" panose="020B0503030403020204" pitchFamily="34" charset="77"/>
            </a:endParaRPr>
          </a:p>
          <a:p>
            <a:r>
              <a:rPr lang="fr-FR" sz="2400" dirty="0">
                <a:solidFill>
                  <a:srgbClr val="075045"/>
                </a:solidFill>
                <a:latin typeface="Source Sans Pro" panose="020B0503030403020204" pitchFamily="34" charset="77"/>
              </a:rPr>
              <a:t>Ne sont pas compris : </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boisements de plus de 2 ha</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arbres isolés</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vergers</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L’agroforesterie </a:t>
            </a:r>
            <a:r>
              <a:rPr lang="fr-FR" sz="2400" dirty="0" err="1">
                <a:solidFill>
                  <a:srgbClr val="075045"/>
                </a:solidFill>
                <a:latin typeface="Source Sans Pro" panose="020B0503030403020204" pitchFamily="34" charset="77"/>
              </a:rPr>
              <a:t>intraparcellaire</a:t>
            </a:r>
            <a:endParaRPr lang="fr-FR" sz="2400" dirty="0">
              <a:solidFill>
                <a:srgbClr val="075045"/>
              </a:solidFill>
              <a:latin typeface="Source Sans Pro" panose="020B0503030403020204" pitchFamily="34" charset="77"/>
            </a:endParaRPr>
          </a:p>
          <a:p>
            <a:endParaRPr lang="fr-FR" sz="2400" dirty="0">
              <a:solidFill>
                <a:srgbClr val="075045"/>
              </a:solidFill>
            </a:endParaRPr>
          </a:p>
        </p:txBody>
      </p:sp>
    </p:spTree>
    <p:extLst>
      <p:ext uri="{BB962C8B-B14F-4D97-AF65-F5344CB8AC3E}">
        <p14:creationId xmlns:p14="http://schemas.microsoft.com/office/powerpoint/2010/main" val="532485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79BFD1-8FB3-8745-BE89-1F5065A60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19" y="1"/>
            <a:ext cx="5348402" cy="7559674"/>
          </a:xfrm>
          <a:prstGeom prst="rect">
            <a:avLst/>
          </a:prstGeom>
        </p:spPr>
      </p:pic>
      <p:sp>
        <p:nvSpPr>
          <p:cNvPr id="25" name="Rectangle 24">
            <a:extLst>
              <a:ext uri="{FF2B5EF4-FFF2-40B4-BE49-F238E27FC236}">
                <a16:creationId xmlns:a16="http://schemas.microsoft.com/office/drawing/2014/main" id="{E72EBD61-35CC-454D-A264-526EEF6E776D}"/>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Google Shape;85;p3">
            <a:extLst>
              <a:ext uri="{FF2B5EF4-FFF2-40B4-BE49-F238E27FC236}">
                <a16:creationId xmlns:a16="http://schemas.microsoft.com/office/drawing/2014/main" id="{DDDCE56E-64B1-1049-B5C5-B34DB0E3ED66}"/>
              </a:ext>
            </a:extLst>
          </p:cNvPr>
          <p:cNvSpPr txBox="1">
            <a:spLocks/>
          </p:cNvSpPr>
          <p:nvPr/>
        </p:nvSpPr>
        <p:spPr>
          <a:xfrm>
            <a:off x="193964" y="678060"/>
            <a:ext cx="222559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Détail sur la haie </a:t>
            </a:r>
          </a:p>
          <a:p>
            <a:endParaRPr lang="fr-FR" sz="2400" dirty="0">
              <a:solidFill>
                <a:srgbClr val="075045"/>
              </a:solidFill>
            </a:endParaRPr>
          </a:p>
          <a:p>
            <a:r>
              <a:rPr lang="fr-FR" sz="2400" dirty="0">
                <a:solidFill>
                  <a:srgbClr val="075045"/>
                </a:solidFill>
              </a:rPr>
              <a:t>Typologie nationale des haies</a:t>
            </a:r>
          </a:p>
          <a:p>
            <a:endParaRPr lang="fr-FR" sz="2400" dirty="0">
              <a:solidFill>
                <a:srgbClr val="075045"/>
              </a:solidFill>
              <a:latin typeface="Source Sans Pro" panose="020B0503030403020204" pitchFamily="34" charset="77"/>
            </a:endParaRPr>
          </a:p>
        </p:txBody>
      </p:sp>
      <p:pic>
        <p:nvPicPr>
          <p:cNvPr id="27" name="Image 26">
            <a:extLst>
              <a:ext uri="{FF2B5EF4-FFF2-40B4-BE49-F238E27FC236}">
                <a16:creationId xmlns:a16="http://schemas.microsoft.com/office/drawing/2014/main" id="{38A35985-867F-4A46-BFD3-4E195F3F561F}"/>
              </a:ext>
            </a:extLst>
          </p:cNvPr>
          <p:cNvPicPr>
            <a:picLocks noChangeAspect="1"/>
          </p:cNvPicPr>
          <p:nvPr/>
        </p:nvPicPr>
        <p:blipFill>
          <a:blip r:embed="rId4"/>
          <a:stretch>
            <a:fillRect/>
          </a:stretch>
        </p:blipFill>
        <p:spPr>
          <a:xfrm>
            <a:off x="7823083" y="98853"/>
            <a:ext cx="2868730" cy="2434679"/>
          </a:xfrm>
          <a:prstGeom prst="rect">
            <a:avLst/>
          </a:prstGeom>
        </p:spPr>
      </p:pic>
      <p:pic>
        <p:nvPicPr>
          <p:cNvPr id="28" name="Image 27" descr="Capture d’écran 2018-11-12 à 12.23.34.png">
            <a:extLst>
              <a:ext uri="{FF2B5EF4-FFF2-40B4-BE49-F238E27FC236}">
                <a16:creationId xmlns:a16="http://schemas.microsoft.com/office/drawing/2014/main" id="{A3C4B78D-35DD-9848-81CC-8A9A56F61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130" y="2700365"/>
            <a:ext cx="2538719" cy="3589225"/>
          </a:xfrm>
          <a:prstGeom prst="rect">
            <a:avLst/>
          </a:prstGeom>
          <a:ln w="28575" cmpd="sng">
            <a:solidFill>
              <a:srgbClr val="93A299"/>
            </a:solidFill>
          </a:ln>
        </p:spPr>
      </p:pic>
      <p:sp>
        <p:nvSpPr>
          <p:cNvPr id="2" name="Rectangle 1">
            <a:extLst>
              <a:ext uri="{FF2B5EF4-FFF2-40B4-BE49-F238E27FC236}">
                <a16:creationId xmlns:a16="http://schemas.microsoft.com/office/drawing/2014/main" id="{C2A381D4-BAE7-BB48-A9C2-4315F3AE3934}"/>
              </a:ext>
            </a:extLst>
          </p:cNvPr>
          <p:cNvSpPr/>
          <p:nvPr/>
        </p:nvSpPr>
        <p:spPr>
          <a:xfrm>
            <a:off x="7940400" y="6456423"/>
            <a:ext cx="2576178" cy="707886"/>
          </a:xfrm>
          <a:prstGeom prst="rect">
            <a:avLst/>
          </a:prstGeom>
        </p:spPr>
        <p:txBody>
          <a:bodyPr wrap="square">
            <a:spAutoFit/>
          </a:bodyPr>
          <a:lstStyle/>
          <a:p>
            <a:r>
              <a:rPr lang="fr-FR" sz="1000" dirty="0"/>
              <a:t>https://</a:t>
            </a:r>
            <a:r>
              <a:rPr lang="fr-FR" sz="1000" dirty="0" err="1"/>
              <a:t>afac-agroforesteries.fr</a:t>
            </a:r>
            <a:r>
              <a:rPr lang="fr-FR" sz="1000" dirty="0"/>
              <a:t>/</a:t>
            </a:r>
            <a:r>
              <a:rPr lang="fr-FR" sz="1000" dirty="0" err="1"/>
              <a:t>wp</a:t>
            </a:r>
            <a:r>
              <a:rPr lang="fr-FR" sz="1000" dirty="0"/>
              <a:t>-content/</a:t>
            </a:r>
            <a:r>
              <a:rPr lang="fr-FR" sz="1000" dirty="0" err="1"/>
              <a:t>uploads</a:t>
            </a:r>
            <a:r>
              <a:rPr lang="fr-FR" sz="1000" dirty="0"/>
              <a:t>/2020/04/référentiel-national-typologie-de-haies-Afac-Agroforesteries__light.pdf</a:t>
            </a:r>
          </a:p>
        </p:txBody>
      </p:sp>
    </p:spTree>
    <p:extLst>
      <p:ext uri="{BB962C8B-B14F-4D97-AF65-F5344CB8AC3E}">
        <p14:creationId xmlns:p14="http://schemas.microsoft.com/office/powerpoint/2010/main" val="315799843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72EBD61-35CC-454D-A264-526EEF6E776D}"/>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Google Shape;85;p3">
            <a:extLst>
              <a:ext uri="{FF2B5EF4-FFF2-40B4-BE49-F238E27FC236}">
                <a16:creationId xmlns:a16="http://schemas.microsoft.com/office/drawing/2014/main" id="{DDDCE56E-64B1-1049-B5C5-B34DB0E3ED66}"/>
              </a:ext>
            </a:extLst>
          </p:cNvPr>
          <p:cNvSpPr txBox="1">
            <a:spLocks/>
          </p:cNvSpPr>
          <p:nvPr/>
        </p:nvSpPr>
        <p:spPr>
          <a:xfrm>
            <a:off x="193964" y="678060"/>
            <a:ext cx="222559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Détail sur la haie – typologie nationale des haies</a:t>
            </a:r>
          </a:p>
          <a:p>
            <a:endParaRPr lang="fr-FR" sz="2400" dirty="0">
              <a:solidFill>
                <a:srgbClr val="075045"/>
              </a:solidFill>
              <a:latin typeface="Source Sans Pro" panose="020B0503030403020204" pitchFamily="34" charset="77"/>
            </a:endParaRPr>
          </a:p>
        </p:txBody>
      </p:sp>
      <p:pic>
        <p:nvPicPr>
          <p:cNvPr id="5" name="Image 4">
            <a:extLst>
              <a:ext uri="{FF2B5EF4-FFF2-40B4-BE49-F238E27FC236}">
                <a16:creationId xmlns:a16="http://schemas.microsoft.com/office/drawing/2014/main" id="{3AD5ED32-217E-5B45-98F3-B273E640C636}"/>
              </a:ext>
            </a:extLst>
          </p:cNvPr>
          <p:cNvPicPr>
            <a:picLocks noChangeAspect="1"/>
          </p:cNvPicPr>
          <p:nvPr/>
        </p:nvPicPr>
        <p:blipFill>
          <a:blip r:embed="rId3"/>
          <a:stretch>
            <a:fillRect/>
          </a:stretch>
        </p:blipFill>
        <p:spPr>
          <a:xfrm>
            <a:off x="2659751" y="3840863"/>
            <a:ext cx="3971852" cy="2239165"/>
          </a:xfrm>
          <a:prstGeom prst="rect">
            <a:avLst/>
          </a:prstGeom>
        </p:spPr>
      </p:pic>
      <p:pic>
        <p:nvPicPr>
          <p:cNvPr id="7" name="Image 6">
            <a:extLst>
              <a:ext uri="{FF2B5EF4-FFF2-40B4-BE49-F238E27FC236}">
                <a16:creationId xmlns:a16="http://schemas.microsoft.com/office/drawing/2014/main" id="{8413C60B-10B9-8D44-A914-250F8502AD72}"/>
              </a:ext>
            </a:extLst>
          </p:cNvPr>
          <p:cNvPicPr>
            <a:picLocks noChangeAspect="1"/>
          </p:cNvPicPr>
          <p:nvPr/>
        </p:nvPicPr>
        <p:blipFill>
          <a:blip r:embed="rId4"/>
          <a:stretch>
            <a:fillRect/>
          </a:stretch>
        </p:blipFill>
        <p:spPr>
          <a:xfrm>
            <a:off x="2613522" y="2992582"/>
            <a:ext cx="1917700" cy="977900"/>
          </a:xfrm>
          <a:prstGeom prst="rect">
            <a:avLst/>
          </a:prstGeom>
        </p:spPr>
      </p:pic>
      <p:pic>
        <p:nvPicPr>
          <p:cNvPr id="8" name="Image 7">
            <a:extLst>
              <a:ext uri="{FF2B5EF4-FFF2-40B4-BE49-F238E27FC236}">
                <a16:creationId xmlns:a16="http://schemas.microsoft.com/office/drawing/2014/main" id="{2DA2432A-7033-C74B-ADCA-70CB3D3F5CD6}"/>
              </a:ext>
            </a:extLst>
          </p:cNvPr>
          <p:cNvPicPr>
            <a:picLocks noChangeAspect="1"/>
          </p:cNvPicPr>
          <p:nvPr/>
        </p:nvPicPr>
        <p:blipFill>
          <a:blip r:embed="rId5"/>
          <a:stretch>
            <a:fillRect/>
          </a:stretch>
        </p:blipFill>
        <p:spPr>
          <a:xfrm>
            <a:off x="4336256" y="209936"/>
            <a:ext cx="2019300" cy="368300"/>
          </a:xfrm>
          <a:prstGeom prst="rect">
            <a:avLst/>
          </a:prstGeom>
        </p:spPr>
      </p:pic>
      <p:pic>
        <p:nvPicPr>
          <p:cNvPr id="9" name="Image 8">
            <a:extLst>
              <a:ext uri="{FF2B5EF4-FFF2-40B4-BE49-F238E27FC236}">
                <a16:creationId xmlns:a16="http://schemas.microsoft.com/office/drawing/2014/main" id="{33371B32-DC34-994A-88C8-2BF7007FD54B}"/>
              </a:ext>
            </a:extLst>
          </p:cNvPr>
          <p:cNvPicPr>
            <a:picLocks noChangeAspect="1"/>
          </p:cNvPicPr>
          <p:nvPr/>
        </p:nvPicPr>
        <p:blipFill>
          <a:blip r:embed="rId6"/>
          <a:stretch>
            <a:fillRect/>
          </a:stretch>
        </p:blipFill>
        <p:spPr>
          <a:xfrm>
            <a:off x="2701547" y="740089"/>
            <a:ext cx="3971852" cy="2252493"/>
          </a:xfrm>
          <a:prstGeom prst="rect">
            <a:avLst/>
          </a:prstGeom>
        </p:spPr>
      </p:pic>
      <p:sp>
        <p:nvSpPr>
          <p:cNvPr id="10" name="Rectangle 9">
            <a:extLst>
              <a:ext uri="{FF2B5EF4-FFF2-40B4-BE49-F238E27FC236}">
                <a16:creationId xmlns:a16="http://schemas.microsoft.com/office/drawing/2014/main" id="{47D7D668-379A-E14D-9D7E-1E4AD80FCD09}"/>
              </a:ext>
            </a:extLst>
          </p:cNvPr>
          <p:cNvSpPr/>
          <p:nvPr/>
        </p:nvSpPr>
        <p:spPr>
          <a:xfrm>
            <a:off x="6922622" y="578236"/>
            <a:ext cx="3338593" cy="2554545"/>
          </a:xfrm>
          <a:prstGeom prst="rect">
            <a:avLst/>
          </a:prstGeom>
        </p:spPr>
        <p:txBody>
          <a:bodyPr wrap="square">
            <a:spAutoFit/>
          </a:bodyPr>
          <a:lstStyle/>
          <a:p>
            <a:r>
              <a:rPr lang="fr-FR" sz="1600" dirty="0">
                <a:latin typeface="Source Sans Pro" panose="020B0503030403020204" pitchFamily="34" charset="77"/>
              </a:rPr>
              <a:t>Haies ayant été fortement dégradées par une mauvaise gestion OU haies qui se développent naturellement. </a:t>
            </a:r>
          </a:p>
          <a:p>
            <a:r>
              <a:rPr lang="fr-FR" sz="1600" dirty="0">
                <a:latin typeface="Source Sans Pro" panose="020B0503030403020204" pitchFamily="34" charset="77"/>
              </a:rPr>
              <a:t>Elles présentent un potentiel de résilience/développement par phénomène de «régénération naturelle» avec une végétation spontanée (ronce, genêt, ajonc, prunellier, arbres d’avenir, …)</a:t>
            </a:r>
          </a:p>
          <a:p>
            <a:pPr algn="just"/>
            <a:endParaRPr lang="fr-FR" sz="1600" dirty="0">
              <a:effectLst/>
              <a:latin typeface="Source Sans Pro" panose="020B0503030403020204" pitchFamily="34" charset="77"/>
            </a:endParaRPr>
          </a:p>
        </p:txBody>
      </p:sp>
      <p:pic>
        <p:nvPicPr>
          <p:cNvPr id="12" name="Image 11">
            <a:extLst>
              <a:ext uri="{FF2B5EF4-FFF2-40B4-BE49-F238E27FC236}">
                <a16:creationId xmlns:a16="http://schemas.microsoft.com/office/drawing/2014/main" id="{9C207783-0043-8248-BAF1-B60178DF821F}"/>
              </a:ext>
            </a:extLst>
          </p:cNvPr>
          <p:cNvPicPr>
            <a:picLocks noChangeAspect="1"/>
          </p:cNvPicPr>
          <p:nvPr/>
        </p:nvPicPr>
        <p:blipFill>
          <a:blip r:embed="rId7"/>
          <a:stretch>
            <a:fillRect/>
          </a:stretch>
        </p:blipFill>
        <p:spPr>
          <a:xfrm>
            <a:off x="2578028" y="-94864"/>
            <a:ext cx="1892300" cy="977900"/>
          </a:xfrm>
          <a:prstGeom prst="rect">
            <a:avLst/>
          </a:prstGeom>
        </p:spPr>
      </p:pic>
      <p:pic>
        <p:nvPicPr>
          <p:cNvPr id="17" name="Image 16">
            <a:extLst>
              <a:ext uri="{FF2B5EF4-FFF2-40B4-BE49-F238E27FC236}">
                <a16:creationId xmlns:a16="http://schemas.microsoft.com/office/drawing/2014/main" id="{32EB210B-BDA3-E74A-AFDE-780AF87B5B7B}"/>
              </a:ext>
            </a:extLst>
          </p:cNvPr>
          <p:cNvPicPr>
            <a:picLocks noChangeAspect="1"/>
          </p:cNvPicPr>
          <p:nvPr/>
        </p:nvPicPr>
        <p:blipFill>
          <a:blip r:embed="rId8"/>
          <a:stretch>
            <a:fillRect/>
          </a:stretch>
        </p:blipFill>
        <p:spPr>
          <a:xfrm>
            <a:off x="6719961" y="3847433"/>
            <a:ext cx="3971852" cy="2239165"/>
          </a:xfrm>
          <a:prstGeom prst="rect">
            <a:avLst/>
          </a:prstGeom>
        </p:spPr>
      </p:pic>
      <p:pic>
        <p:nvPicPr>
          <p:cNvPr id="18" name="Image 17">
            <a:extLst>
              <a:ext uri="{FF2B5EF4-FFF2-40B4-BE49-F238E27FC236}">
                <a16:creationId xmlns:a16="http://schemas.microsoft.com/office/drawing/2014/main" id="{497B6976-6B9B-A044-8DC2-18A236876745}"/>
              </a:ext>
            </a:extLst>
          </p:cNvPr>
          <p:cNvPicPr>
            <a:picLocks noChangeAspect="1"/>
          </p:cNvPicPr>
          <p:nvPr/>
        </p:nvPicPr>
        <p:blipFill>
          <a:blip r:embed="rId9"/>
          <a:stretch>
            <a:fillRect/>
          </a:stretch>
        </p:blipFill>
        <p:spPr>
          <a:xfrm>
            <a:off x="6631603" y="2955761"/>
            <a:ext cx="1892300" cy="977900"/>
          </a:xfrm>
          <a:prstGeom prst="rect">
            <a:avLst/>
          </a:prstGeom>
        </p:spPr>
      </p:pic>
      <p:sp>
        <p:nvSpPr>
          <p:cNvPr id="19" name="Rectangle 18">
            <a:extLst>
              <a:ext uri="{FF2B5EF4-FFF2-40B4-BE49-F238E27FC236}">
                <a16:creationId xmlns:a16="http://schemas.microsoft.com/office/drawing/2014/main" id="{AFEBBA8B-514B-B348-8689-FED973AD19E1}"/>
              </a:ext>
            </a:extLst>
          </p:cNvPr>
          <p:cNvSpPr/>
          <p:nvPr/>
        </p:nvSpPr>
        <p:spPr>
          <a:xfrm>
            <a:off x="6631603" y="6080028"/>
            <a:ext cx="4470397" cy="2865913"/>
          </a:xfrm>
          <a:prstGeom prst="rect">
            <a:avLst/>
          </a:prstGeom>
        </p:spPr>
        <p:txBody>
          <a:bodyPr wrap="square">
            <a:spAutoFit/>
          </a:bodyPr>
          <a:lstStyle/>
          <a:p>
            <a:r>
              <a:rPr lang="fr-FR" dirty="0"/>
              <a:t>recouvre tous les types de plantation de haies : à plat, sur talus, à un rang ou à double rang, avec un espacement variable entre les plants de 1 m à 1m50, ...  La séquence de plantation initiale ne présume pourtant pas de la forme mâture de la haie</a:t>
            </a:r>
          </a:p>
          <a:p>
            <a:endParaRPr lang="fr-FR" dirty="0"/>
          </a:p>
          <a:p>
            <a:pPr algn="just"/>
            <a:endParaRPr lang="fr-FR" sz="1600" dirty="0">
              <a:effectLst/>
              <a:latin typeface="Source Sans Pro" panose="020B0503030403020204" pitchFamily="34" charset="77"/>
            </a:endParaRPr>
          </a:p>
        </p:txBody>
      </p:sp>
    </p:spTree>
    <p:extLst>
      <p:ext uri="{BB962C8B-B14F-4D97-AF65-F5344CB8AC3E}">
        <p14:creationId xmlns:p14="http://schemas.microsoft.com/office/powerpoint/2010/main" val="87047769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72EBD61-35CC-454D-A264-526EEF6E776D}"/>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Google Shape;85;p3">
            <a:extLst>
              <a:ext uri="{FF2B5EF4-FFF2-40B4-BE49-F238E27FC236}">
                <a16:creationId xmlns:a16="http://schemas.microsoft.com/office/drawing/2014/main" id="{DDDCE56E-64B1-1049-B5C5-B34DB0E3ED66}"/>
              </a:ext>
            </a:extLst>
          </p:cNvPr>
          <p:cNvSpPr txBox="1">
            <a:spLocks/>
          </p:cNvSpPr>
          <p:nvPr/>
        </p:nvSpPr>
        <p:spPr>
          <a:xfrm>
            <a:off x="193964" y="678060"/>
            <a:ext cx="222559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Détail sur la haie – typologie nationale des haies</a:t>
            </a:r>
          </a:p>
          <a:p>
            <a:endParaRPr lang="fr-FR" sz="2400" dirty="0">
              <a:solidFill>
                <a:srgbClr val="075045"/>
              </a:solidFill>
              <a:latin typeface="Source Sans Pro" panose="020B0503030403020204" pitchFamily="34" charset="77"/>
            </a:endParaRPr>
          </a:p>
        </p:txBody>
      </p:sp>
      <p:pic>
        <p:nvPicPr>
          <p:cNvPr id="11" name="Image 10">
            <a:extLst>
              <a:ext uri="{FF2B5EF4-FFF2-40B4-BE49-F238E27FC236}">
                <a16:creationId xmlns:a16="http://schemas.microsoft.com/office/drawing/2014/main" id="{532D5064-9830-8B4F-84AE-9AA2CCB91174}"/>
              </a:ext>
            </a:extLst>
          </p:cNvPr>
          <p:cNvPicPr>
            <a:picLocks noChangeAspect="1"/>
          </p:cNvPicPr>
          <p:nvPr/>
        </p:nvPicPr>
        <p:blipFill>
          <a:blip r:embed="rId3"/>
          <a:stretch>
            <a:fillRect/>
          </a:stretch>
        </p:blipFill>
        <p:spPr>
          <a:xfrm>
            <a:off x="2419558" y="0"/>
            <a:ext cx="1892300" cy="977900"/>
          </a:xfrm>
          <a:prstGeom prst="rect">
            <a:avLst/>
          </a:prstGeom>
        </p:spPr>
      </p:pic>
      <p:pic>
        <p:nvPicPr>
          <p:cNvPr id="14" name="Image 13">
            <a:extLst>
              <a:ext uri="{FF2B5EF4-FFF2-40B4-BE49-F238E27FC236}">
                <a16:creationId xmlns:a16="http://schemas.microsoft.com/office/drawing/2014/main" id="{FD3C9C39-DDA3-0A45-A905-27968E5B5FF2}"/>
              </a:ext>
            </a:extLst>
          </p:cNvPr>
          <p:cNvPicPr>
            <a:picLocks noChangeAspect="1"/>
          </p:cNvPicPr>
          <p:nvPr/>
        </p:nvPicPr>
        <p:blipFill>
          <a:blip r:embed="rId4"/>
          <a:stretch>
            <a:fillRect/>
          </a:stretch>
        </p:blipFill>
        <p:spPr>
          <a:xfrm>
            <a:off x="2624776" y="853900"/>
            <a:ext cx="5190055" cy="2925937"/>
          </a:xfrm>
          <a:prstGeom prst="rect">
            <a:avLst/>
          </a:prstGeom>
        </p:spPr>
      </p:pic>
      <p:sp>
        <p:nvSpPr>
          <p:cNvPr id="15" name="Rectangle 14">
            <a:extLst>
              <a:ext uri="{FF2B5EF4-FFF2-40B4-BE49-F238E27FC236}">
                <a16:creationId xmlns:a16="http://schemas.microsoft.com/office/drawing/2014/main" id="{53E75FA3-3E88-3245-85D8-54A495864A3E}"/>
              </a:ext>
            </a:extLst>
          </p:cNvPr>
          <p:cNvSpPr/>
          <p:nvPr/>
        </p:nvSpPr>
        <p:spPr>
          <a:xfrm>
            <a:off x="7928028" y="692150"/>
            <a:ext cx="2671763" cy="2619692"/>
          </a:xfrm>
          <a:prstGeom prst="rect">
            <a:avLst/>
          </a:prstGeom>
        </p:spPr>
        <p:txBody>
          <a:bodyPr wrap="square">
            <a:spAutoFit/>
          </a:bodyPr>
          <a:lstStyle/>
          <a:p>
            <a:r>
              <a:rPr lang="fr-FR" dirty="0">
                <a:solidFill>
                  <a:srgbClr val="075045"/>
                </a:solidFill>
                <a:latin typeface="Source Sans Pro" panose="020B0503030403020204" pitchFamily="34" charset="77"/>
              </a:rPr>
              <a:t>haies constituées principalement </a:t>
            </a:r>
            <a:r>
              <a:rPr lang="fr-FR" b="1" dirty="0">
                <a:solidFill>
                  <a:srgbClr val="075045"/>
                </a:solidFill>
                <a:latin typeface="Source Sans Pro" panose="020B0503030403020204" pitchFamily="34" charset="77"/>
              </a:rPr>
              <a:t>d’arbustes</a:t>
            </a:r>
            <a:r>
              <a:rPr lang="fr-FR" dirty="0">
                <a:solidFill>
                  <a:srgbClr val="075045"/>
                </a:solidFill>
                <a:latin typeface="Source Sans Pro" panose="020B0503030403020204" pitchFamily="34" charset="77"/>
              </a:rPr>
              <a:t>. Elles ont donc naturellement un port buissonnant, (</a:t>
            </a:r>
            <a:r>
              <a:rPr lang="fr-FR" dirty="0">
                <a:solidFill>
                  <a:srgbClr val="075045"/>
                </a:solidFill>
              </a:rPr>
              <a:t>noisetier, prunellier, saule, aubépine, houx</a:t>
            </a:r>
          </a:p>
          <a:p>
            <a:pPr algn="just"/>
            <a:endParaRPr lang="fr-FR" dirty="0">
              <a:solidFill>
                <a:srgbClr val="075045"/>
              </a:solidFill>
              <a:effectLst/>
              <a:latin typeface="Source Sans Pro" panose="020B0503030403020204" pitchFamily="34" charset="77"/>
            </a:endParaRPr>
          </a:p>
        </p:txBody>
      </p:sp>
      <p:pic>
        <p:nvPicPr>
          <p:cNvPr id="16" name="Image 15">
            <a:extLst>
              <a:ext uri="{FF2B5EF4-FFF2-40B4-BE49-F238E27FC236}">
                <a16:creationId xmlns:a16="http://schemas.microsoft.com/office/drawing/2014/main" id="{4E597535-277D-A546-8FC6-33D08BB8EEA6}"/>
              </a:ext>
            </a:extLst>
          </p:cNvPr>
          <p:cNvPicPr>
            <a:picLocks noChangeAspect="1"/>
          </p:cNvPicPr>
          <p:nvPr/>
        </p:nvPicPr>
        <p:blipFill>
          <a:blip r:embed="rId5"/>
          <a:stretch>
            <a:fillRect/>
          </a:stretch>
        </p:blipFill>
        <p:spPr>
          <a:xfrm>
            <a:off x="2511579" y="3779837"/>
            <a:ext cx="1892300" cy="977900"/>
          </a:xfrm>
          <a:prstGeom prst="rect">
            <a:avLst/>
          </a:prstGeom>
        </p:spPr>
      </p:pic>
      <p:pic>
        <p:nvPicPr>
          <p:cNvPr id="17" name="Image 16">
            <a:extLst>
              <a:ext uri="{FF2B5EF4-FFF2-40B4-BE49-F238E27FC236}">
                <a16:creationId xmlns:a16="http://schemas.microsoft.com/office/drawing/2014/main" id="{6C2F83A9-4E76-2E4B-B7C2-6BA953CB89FF}"/>
              </a:ext>
            </a:extLst>
          </p:cNvPr>
          <p:cNvPicPr>
            <a:picLocks noChangeAspect="1"/>
          </p:cNvPicPr>
          <p:nvPr/>
        </p:nvPicPr>
        <p:blipFill>
          <a:blip r:embed="rId6"/>
          <a:stretch>
            <a:fillRect/>
          </a:stretch>
        </p:blipFill>
        <p:spPr>
          <a:xfrm>
            <a:off x="4154745" y="3808237"/>
            <a:ext cx="1574800" cy="825500"/>
          </a:xfrm>
          <a:prstGeom prst="rect">
            <a:avLst/>
          </a:prstGeom>
        </p:spPr>
      </p:pic>
      <p:pic>
        <p:nvPicPr>
          <p:cNvPr id="18" name="Image 17">
            <a:extLst>
              <a:ext uri="{FF2B5EF4-FFF2-40B4-BE49-F238E27FC236}">
                <a16:creationId xmlns:a16="http://schemas.microsoft.com/office/drawing/2014/main" id="{9D3C1E8E-BEF1-A640-8835-14ABC68BC6FD}"/>
              </a:ext>
            </a:extLst>
          </p:cNvPr>
          <p:cNvPicPr>
            <a:picLocks noChangeAspect="1"/>
          </p:cNvPicPr>
          <p:nvPr/>
        </p:nvPicPr>
        <p:blipFill rotWithShape="1">
          <a:blip r:embed="rId7"/>
          <a:srcRect r="3780" b="29823"/>
          <a:stretch/>
        </p:blipFill>
        <p:spPr>
          <a:xfrm>
            <a:off x="2590899" y="4662137"/>
            <a:ext cx="5223931" cy="2654300"/>
          </a:xfrm>
          <a:prstGeom prst="rect">
            <a:avLst/>
          </a:prstGeom>
        </p:spPr>
      </p:pic>
      <p:pic>
        <p:nvPicPr>
          <p:cNvPr id="19" name="Image 18">
            <a:extLst>
              <a:ext uri="{FF2B5EF4-FFF2-40B4-BE49-F238E27FC236}">
                <a16:creationId xmlns:a16="http://schemas.microsoft.com/office/drawing/2014/main" id="{551EC21C-B46F-EA44-8DDB-A52FA5C6ABF7}"/>
              </a:ext>
            </a:extLst>
          </p:cNvPr>
          <p:cNvPicPr>
            <a:picLocks noChangeAspect="1"/>
          </p:cNvPicPr>
          <p:nvPr/>
        </p:nvPicPr>
        <p:blipFill>
          <a:blip r:embed="rId8"/>
          <a:stretch>
            <a:fillRect/>
          </a:stretch>
        </p:blipFill>
        <p:spPr>
          <a:xfrm>
            <a:off x="4127603" y="285750"/>
            <a:ext cx="2184400" cy="406400"/>
          </a:xfrm>
          <a:prstGeom prst="rect">
            <a:avLst/>
          </a:prstGeom>
        </p:spPr>
      </p:pic>
      <p:sp>
        <p:nvSpPr>
          <p:cNvPr id="23" name="Rectangle 22">
            <a:extLst>
              <a:ext uri="{FF2B5EF4-FFF2-40B4-BE49-F238E27FC236}">
                <a16:creationId xmlns:a16="http://schemas.microsoft.com/office/drawing/2014/main" id="{74E8076B-3D56-5140-8B5D-6957722724A6}"/>
              </a:ext>
            </a:extLst>
          </p:cNvPr>
          <p:cNvSpPr/>
          <p:nvPr/>
        </p:nvSpPr>
        <p:spPr>
          <a:xfrm>
            <a:off x="7928027" y="4633737"/>
            <a:ext cx="2671763" cy="2303772"/>
          </a:xfrm>
          <a:prstGeom prst="rect">
            <a:avLst/>
          </a:prstGeom>
        </p:spPr>
        <p:txBody>
          <a:bodyPr wrap="square">
            <a:spAutoFit/>
          </a:bodyPr>
          <a:lstStyle/>
          <a:p>
            <a:r>
              <a:rPr lang="fr-FR" dirty="0">
                <a:solidFill>
                  <a:srgbClr val="075045"/>
                </a:solidFill>
                <a:latin typeface="Source Sans Pro" panose="020B0503030403020204" pitchFamily="34" charset="77"/>
              </a:rPr>
              <a:t>haies constituées principalement </a:t>
            </a:r>
            <a:r>
              <a:rPr lang="fr-FR" b="1" dirty="0">
                <a:solidFill>
                  <a:srgbClr val="075045"/>
                </a:solidFill>
                <a:latin typeface="Source Sans Pro" panose="020B0503030403020204" pitchFamily="34" charset="77"/>
              </a:rPr>
              <a:t>d’arbres </a:t>
            </a:r>
            <a:r>
              <a:rPr lang="fr-FR" dirty="0">
                <a:solidFill>
                  <a:srgbClr val="075045"/>
                </a:solidFill>
                <a:latin typeface="Source Sans Pro" panose="020B0503030403020204" pitchFamily="34" charset="77"/>
              </a:rPr>
              <a:t>ayant plusieurs brins issus de souche (</a:t>
            </a:r>
            <a:r>
              <a:rPr lang="fr-FR" dirty="0">
                <a:solidFill>
                  <a:srgbClr val="075045"/>
                </a:solidFill>
              </a:rPr>
              <a:t>châtaignier, aulne, frêne, charme, …)</a:t>
            </a:r>
          </a:p>
        </p:txBody>
      </p:sp>
    </p:spTree>
    <p:extLst>
      <p:ext uri="{BB962C8B-B14F-4D97-AF65-F5344CB8AC3E}">
        <p14:creationId xmlns:p14="http://schemas.microsoft.com/office/powerpoint/2010/main" val="11304794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4404" y="693788"/>
            <a:ext cx="2515516"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Déroulé méthodologique du GT PSE Haie</a:t>
            </a:r>
            <a:endParaRPr lang="fr-FR" sz="2400"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dirty="0">
                <a:solidFill>
                  <a:srgbClr val="075045"/>
                </a:solidFill>
                <a:latin typeface="Source Sans Pro" panose="020B0503030403020204" pitchFamily="34" charset="0"/>
                <a:ea typeface="Source Sans Pro" panose="020B0503030403020204" pitchFamily="34" charset="0"/>
              </a:rPr>
              <a:t>Pour l’élaboration d’un PSE haie et la modélisation de son application territoriale</a:t>
            </a:r>
            <a:endParaRPr lang="fr-FR" sz="2400" b="1"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graphicFrame>
        <p:nvGraphicFramePr>
          <p:cNvPr id="2" name="Tableau 1">
            <a:extLst>
              <a:ext uri="{FF2B5EF4-FFF2-40B4-BE49-F238E27FC236}">
                <a16:creationId xmlns:a16="http://schemas.microsoft.com/office/drawing/2014/main" id="{A31BE07D-58DF-5C44-8828-32FCA7CC4B9C}"/>
              </a:ext>
            </a:extLst>
          </p:cNvPr>
          <p:cNvGraphicFramePr>
            <a:graphicFrameLocks noGrp="1"/>
          </p:cNvGraphicFramePr>
          <p:nvPr>
            <p:extLst>
              <p:ext uri="{D42A27DB-BD31-4B8C-83A1-F6EECF244321}">
                <p14:modId xmlns:p14="http://schemas.microsoft.com/office/powerpoint/2010/main" val="1517068648"/>
              </p:ext>
            </p:extLst>
          </p:nvPr>
        </p:nvGraphicFramePr>
        <p:xfrm>
          <a:off x="2419558" y="63315"/>
          <a:ext cx="8267852" cy="7536149"/>
        </p:xfrm>
        <a:graphic>
          <a:graphicData uri="http://schemas.openxmlformats.org/drawingml/2006/table">
            <a:tbl>
              <a:tblPr firstRow="1" firstCol="1" bandRow="1">
                <a:tableStyleId>{5C22544A-7EE6-4342-B048-85BDC9FD1C3A}</a:tableStyleId>
              </a:tblPr>
              <a:tblGrid>
                <a:gridCol w="271114">
                  <a:extLst>
                    <a:ext uri="{9D8B030D-6E8A-4147-A177-3AD203B41FA5}">
                      <a16:colId xmlns:a16="http://schemas.microsoft.com/office/drawing/2014/main" val="901394800"/>
                    </a:ext>
                  </a:extLst>
                </a:gridCol>
                <a:gridCol w="934773">
                  <a:extLst>
                    <a:ext uri="{9D8B030D-6E8A-4147-A177-3AD203B41FA5}">
                      <a16:colId xmlns:a16="http://schemas.microsoft.com/office/drawing/2014/main" val="71802083"/>
                    </a:ext>
                  </a:extLst>
                </a:gridCol>
                <a:gridCol w="1771155">
                  <a:extLst>
                    <a:ext uri="{9D8B030D-6E8A-4147-A177-3AD203B41FA5}">
                      <a16:colId xmlns:a16="http://schemas.microsoft.com/office/drawing/2014/main" val="1390902908"/>
                    </a:ext>
                  </a:extLst>
                </a:gridCol>
                <a:gridCol w="810596">
                  <a:extLst>
                    <a:ext uri="{9D8B030D-6E8A-4147-A177-3AD203B41FA5}">
                      <a16:colId xmlns:a16="http://schemas.microsoft.com/office/drawing/2014/main" val="1535936248"/>
                    </a:ext>
                  </a:extLst>
                </a:gridCol>
                <a:gridCol w="779237">
                  <a:extLst>
                    <a:ext uri="{9D8B030D-6E8A-4147-A177-3AD203B41FA5}">
                      <a16:colId xmlns:a16="http://schemas.microsoft.com/office/drawing/2014/main" val="230404941"/>
                    </a:ext>
                  </a:extLst>
                </a:gridCol>
                <a:gridCol w="1538916">
                  <a:extLst>
                    <a:ext uri="{9D8B030D-6E8A-4147-A177-3AD203B41FA5}">
                      <a16:colId xmlns:a16="http://schemas.microsoft.com/office/drawing/2014/main" val="780879893"/>
                    </a:ext>
                  </a:extLst>
                </a:gridCol>
                <a:gridCol w="1254163">
                  <a:extLst>
                    <a:ext uri="{9D8B030D-6E8A-4147-A177-3AD203B41FA5}">
                      <a16:colId xmlns:a16="http://schemas.microsoft.com/office/drawing/2014/main" val="2957291037"/>
                    </a:ext>
                  </a:extLst>
                </a:gridCol>
                <a:gridCol w="152563">
                  <a:extLst>
                    <a:ext uri="{9D8B030D-6E8A-4147-A177-3AD203B41FA5}">
                      <a16:colId xmlns:a16="http://schemas.microsoft.com/office/drawing/2014/main" val="219183293"/>
                    </a:ext>
                  </a:extLst>
                </a:gridCol>
                <a:gridCol w="645459">
                  <a:extLst>
                    <a:ext uri="{9D8B030D-6E8A-4147-A177-3AD203B41FA5}">
                      <a16:colId xmlns:a16="http://schemas.microsoft.com/office/drawing/2014/main" val="1413697824"/>
                    </a:ext>
                  </a:extLst>
                </a:gridCol>
                <a:gridCol w="109876">
                  <a:extLst>
                    <a:ext uri="{9D8B030D-6E8A-4147-A177-3AD203B41FA5}">
                      <a16:colId xmlns:a16="http://schemas.microsoft.com/office/drawing/2014/main" val="2439370741"/>
                    </a:ext>
                  </a:extLst>
                </a:gridCol>
              </a:tblGrid>
              <a:tr h="265782">
                <a:tc>
                  <a:txBody>
                    <a:bodyPr/>
                    <a:lstStyle/>
                    <a:p>
                      <a:pPr algn="ctr"/>
                      <a:r>
                        <a:rPr lang="fr-FR" sz="1000" dirty="0">
                          <a:effectLst/>
                        </a:rPr>
                        <a:t> </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ctr"/>
                      <a:r>
                        <a:rPr lang="fr-FR" sz="1000" dirty="0">
                          <a:effectLst/>
                        </a:rPr>
                        <a:t>calendrier</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a:txBody>
                    <a:bodyPr/>
                    <a:lstStyle/>
                    <a:p>
                      <a:pPr algn="ctr"/>
                      <a:r>
                        <a:rPr lang="fr-FR" sz="1000" dirty="0">
                          <a:effectLst/>
                        </a:rPr>
                        <a:t>action</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gridSpan="2">
                  <a:txBody>
                    <a:bodyPr/>
                    <a:lstStyle/>
                    <a:p>
                      <a:pPr algn="ctr"/>
                      <a:r>
                        <a:rPr lang="fr-FR" sz="1000" dirty="0">
                          <a:effectLst/>
                        </a:rPr>
                        <a:t>qui réalise l’action</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hMerge="1">
                  <a:txBody>
                    <a:bodyPr/>
                    <a:lstStyle/>
                    <a:p>
                      <a:pPr algn="ct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a:txBody>
                    <a:bodyPr/>
                    <a:lstStyle/>
                    <a:p>
                      <a:pPr algn="ctr"/>
                      <a:r>
                        <a:rPr lang="fr-FR" sz="1000" dirty="0">
                          <a:effectLst/>
                        </a:rPr>
                        <a:t>action</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gridSpan="2">
                  <a:txBody>
                    <a:bodyPr/>
                    <a:lstStyle/>
                    <a:p>
                      <a:pPr algn="ctr"/>
                      <a:r>
                        <a:rPr lang="fr-FR" sz="1000" dirty="0">
                          <a:effectLst/>
                        </a:rPr>
                        <a:t>qui réalise l’action</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nchor="ctr">
                    <a:solidFill>
                      <a:srgbClr val="009193"/>
                    </a:solidFill>
                  </a:tcPr>
                </a:tc>
                <a:tc hMerge="1">
                  <a:txBody>
                    <a:bodyPr/>
                    <a:lstStyle/>
                    <a:p>
                      <a:endParaRPr lang="fr-FR"/>
                    </a:p>
                  </a:txBody>
                  <a:tcPr/>
                </a:tc>
                <a:tc gridSpan="2">
                  <a:txBody>
                    <a:bodyPr/>
                    <a:lstStyle/>
                    <a:p>
                      <a:endParaRPr lang="fr-FR" dirty="0"/>
                    </a:p>
                  </a:txBody>
                  <a:tcPr marL="32404" marR="32404" marT="0" marB="0" anchor="ctr">
                    <a:solidFill>
                      <a:srgbClr val="009193"/>
                    </a:solidFill>
                  </a:tcPr>
                </a:tc>
                <a:tc hMerge="1">
                  <a:txBody>
                    <a:bodyPr/>
                    <a:lstStyle/>
                    <a:p>
                      <a:endParaRPr lang="fr-FR"/>
                    </a:p>
                  </a:txBody>
                  <a:tcPr/>
                </a:tc>
                <a:extLst>
                  <a:ext uri="{0D108BD9-81ED-4DB2-BD59-A6C34878D82A}">
                    <a16:rowId xmlns:a16="http://schemas.microsoft.com/office/drawing/2014/main" val="289322978"/>
                  </a:ext>
                </a:extLst>
              </a:tr>
              <a:tr h="471006">
                <a:tc>
                  <a:txBody>
                    <a:bodyPr/>
                    <a:lstStyle/>
                    <a:p>
                      <a:pPr algn="l"/>
                      <a:r>
                        <a:rPr lang="fr-FR" sz="1000" dirty="0">
                          <a:effectLst/>
                        </a:rPr>
                        <a:t> </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l"/>
                      <a:r>
                        <a:rPr lang="fr-FR" sz="1000" dirty="0">
                          <a:effectLst/>
                        </a:rPr>
                        <a:t> </a:t>
                      </a:r>
                    </a:p>
                    <a:p>
                      <a:pPr algn="l"/>
                      <a:r>
                        <a:rPr lang="fr-FR" sz="1000" dirty="0">
                          <a:effectLst/>
                        </a:rPr>
                        <a:t>PHASE 1</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1">
                        <a:lumMod val="95000"/>
                      </a:schemeClr>
                    </a:solidFill>
                  </a:tcPr>
                </a:tc>
                <a:tc gridSpan="3">
                  <a:txBody>
                    <a:bodyPr/>
                    <a:lstStyle/>
                    <a:p>
                      <a:pPr algn="ctr"/>
                      <a:r>
                        <a:rPr lang="fr-FR" sz="1600" b="1" dirty="0">
                          <a:effectLst/>
                        </a:rPr>
                        <a:t> Évaluation quantitative </a:t>
                      </a:r>
                    </a:p>
                    <a:p>
                      <a:pPr algn="ctr"/>
                      <a:r>
                        <a:rPr lang="fr-FR" sz="1200" dirty="0">
                          <a:effectLst/>
                        </a:rPr>
                        <a:t>Densité de haies</a:t>
                      </a:r>
                    </a:p>
                  </a:txBody>
                  <a:tcPr marL="32404" marR="32404" marT="0" marB="0">
                    <a:solidFill>
                      <a:schemeClr val="bg1">
                        <a:lumMod val="95000"/>
                      </a:schemeClr>
                    </a:solidFill>
                  </a:tcPr>
                </a:tc>
                <a:tc hMerge="1">
                  <a:txBody>
                    <a:bodyPr/>
                    <a:lstStyle/>
                    <a:p>
                      <a:endParaRPr lang="fr-FR"/>
                    </a:p>
                  </a:txBody>
                  <a:tcPr/>
                </a:tc>
                <a:tc hMerge="1">
                  <a:txBody>
                    <a:bodyPr/>
                    <a:lstStyle/>
                    <a:p>
                      <a:pPr algn="ctr"/>
                      <a:endParaRPr lang="fr-FR" sz="1200" dirty="0">
                        <a:effectLst/>
                      </a:endParaRPr>
                    </a:p>
                  </a:txBody>
                  <a:tcPr marL="32404" marR="32404" marT="0" marB="0">
                    <a:solidFill>
                      <a:schemeClr val="bg1">
                        <a:lumMod val="95000"/>
                      </a:schemeClr>
                    </a:solidFill>
                  </a:tcPr>
                </a:tc>
                <a:tc gridSpan="5">
                  <a:txBody>
                    <a:bodyPr/>
                    <a:lstStyle/>
                    <a:p>
                      <a:pPr algn="ctr"/>
                      <a:r>
                        <a:rPr lang="fr-FR" sz="1600" dirty="0">
                          <a:effectLst/>
                        </a:rPr>
                        <a:t> </a:t>
                      </a:r>
                      <a:r>
                        <a:rPr lang="fr-FR" sz="1600" b="1" dirty="0">
                          <a:effectLst/>
                        </a:rPr>
                        <a:t>Évaluation qualitative</a:t>
                      </a:r>
                    </a:p>
                    <a:p>
                      <a:pPr algn="ctr"/>
                      <a:r>
                        <a:rPr lang="fr-FR" sz="1200" dirty="0">
                          <a:effectLst/>
                        </a:rPr>
                        <a:t>Niveau de gestion</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2">
                        <a:lumMod val="9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25645303"/>
                  </a:ext>
                </a:extLst>
              </a:tr>
              <a:tr h="1764559">
                <a:tc>
                  <a:txBody>
                    <a:bodyPr/>
                    <a:lstStyle/>
                    <a:p>
                      <a:pPr algn="l"/>
                      <a:r>
                        <a:rPr lang="fr-FR" sz="1000" dirty="0">
                          <a:effectLst/>
                        </a:rPr>
                        <a:t>1</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l"/>
                      <a:r>
                        <a:rPr lang="fr-FR" sz="1200" dirty="0">
                          <a:effectLst/>
                        </a:rPr>
                        <a:t>Octobre-novembre-décembre</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gridSpan="2">
                  <a:txBody>
                    <a:bodyPr/>
                    <a:lstStyle/>
                    <a:p>
                      <a:pPr algn="l"/>
                      <a:r>
                        <a:rPr lang="fr-FR" sz="1400" b="1" dirty="0">
                          <a:effectLst/>
                        </a:rPr>
                        <a:t>Récupération des données cartographiques sur les haies (pour tous les territoires PSE)</a:t>
                      </a:r>
                      <a:endParaRPr lang="fr-F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hMerge="1">
                  <a:txBody>
                    <a:bodyPr/>
                    <a:lstStyle/>
                    <a:p>
                      <a:pPr algn="l"/>
                      <a:r>
                        <a:rPr lang="fr-FR" sz="1000" dirty="0" err="1">
                          <a:effectLst/>
                        </a:rPr>
                        <a:t>Afac</a:t>
                      </a:r>
                      <a:r>
                        <a:rPr lang="fr-FR" sz="1000" dirty="0">
                          <a:effectLst/>
                        </a:rPr>
                        <a:t> et MTE</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a:txBody>
                    <a:bodyPr/>
                    <a:lstStyle/>
                    <a:p>
                      <a:pPr algn="l"/>
                      <a:r>
                        <a:rPr lang="fr-FR" sz="1200" dirty="0" err="1">
                          <a:effectLst/>
                        </a:rPr>
                        <a:t>Afac</a:t>
                      </a:r>
                      <a:r>
                        <a:rPr lang="fr-FR" sz="1200" dirty="0">
                          <a:effectLst/>
                        </a:rPr>
                        <a:t> et MTE</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gridSpan="2">
                  <a:txBody>
                    <a:bodyPr/>
                    <a:lstStyle/>
                    <a:p>
                      <a:pPr algn="l"/>
                      <a:r>
                        <a:rPr lang="fr-FR" sz="1400" b="1" dirty="0">
                          <a:effectLst/>
                        </a:rPr>
                        <a:t>Sur le terrain au pied des haies, présentation du Label Haie et de ses attendus et du premier modèle PSE</a:t>
                      </a:r>
                    </a:p>
                    <a:p>
                      <a:pPr algn="l"/>
                      <a:r>
                        <a:rPr lang="fr-FR" sz="1200" b="1" dirty="0">
                          <a:solidFill>
                            <a:srgbClr val="FF0000"/>
                          </a:solidFill>
                          <a:effectLst/>
                        </a:rPr>
                        <a:t>Tournée 27 octobre – 12 novembre</a:t>
                      </a:r>
                    </a:p>
                  </a:txBody>
                  <a:tcPr marL="32404" marR="32404" marT="0" marB="0">
                    <a:solidFill>
                      <a:srgbClr val="73FEFF"/>
                    </a:solidFill>
                  </a:tcPr>
                </a:tc>
                <a:tc hMerge="1">
                  <a:txBody>
                    <a:bodyPr/>
                    <a:lstStyle/>
                    <a:p>
                      <a:r>
                        <a:rPr lang="fr-FR" sz="1000" dirty="0">
                          <a:effectLst/>
                        </a:rPr>
                        <a:t>Par sous-groupes régionaux avec l’</a:t>
                      </a:r>
                      <a:r>
                        <a:rPr lang="fr-FR" sz="1000" dirty="0" err="1">
                          <a:effectLst/>
                        </a:rPr>
                        <a:t>Afac</a:t>
                      </a:r>
                      <a:r>
                        <a:rPr lang="fr-FR" sz="1000" dirty="0">
                          <a:effectLst/>
                        </a:rPr>
                        <a:t>-Agroforesteries</a:t>
                      </a:r>
                      <a:endParaRPr lang="fr-FR" dirty="0"/>
                    </a:p>
                  </a:txBody>
                  <a:tcPr marL="32404" marR="32404" marT="0" marB="0">
                    <a:solidFill>
                      <a:srgbClr val="73FEFF"/>
                    </a:solidFill>
                  </a:tcPr>
                </a:tc>
                <a:tc gridSpan="2">
                  <a:txBody>
                    <a:bodyPr/>
                    <a:lstStyle/>
                    <a:p>
                      <a:r>
                        <a:rPr lang="fr-FR" sz="1200" dirty="0">
                          <a:effectLst/>
                        </a:rPr>
                        <a:t>Par sous-groupes régionaux avec l’</a:t>
                      </a:r>
                      <a:r>
                        <a:rPr lang="fr-FR" sz="1200" dirty="0" err="1">
                          <a:effectLst/>
                        </a:rPr>
                        <a:t>Afac</a:t>
                      </a:r>
                      <a:r>
                        <a:rPr lang="fr-FR" sz="1200" dirty="0">
                          <a:effectLst/>
                        </a:rPr>
                        <a:t>-Agroforesteries</a:t>
                      </a:r>
                      <a:endParaRPr lang="fr-FR" sz="1200" dirty="0"/>
                    </a:p>
                  </a:txBody>
                  <a:tcPr marL="32404" marR="32404" marT="0" marB="0">
                    <a:solidFill>
                      <a:srgbClr val="73FEFF"/>
                    </a:solidFill>
                  </a:tcPr>
                </a:tc>
                <a:tc hMerge="1">
                  <a:txBody>
                    <a:bodyPr/>
                    <a:lstStyle/>
                    <a:p>
                      <a:endParaRPr lang="fr-FR" dirty="0"/>
                    </a:p>
                  </a:txBody>
                  <a:tcPr marL="32404" marR="32404" marT="0" marB="0">
                    <a:solidFill>
                      <a:srgbClr val="73FEFF"/>
                    </a:solidFill>
                  </a:tcPr>
                </a:tc>
                <a:tc>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extLst>
                  <a:ext uri="{0D108BD9-81ED-4DB2-BD59-A6C34878D82A}">
                    <a16:rowId xmlns:a16="http://schemas.microsoft.com/office/drawing/2014/main" val="37518160"/>
                  </a:ext>
                </a:extLst>
              </a:tr>
              <a:tr h="1880451">
                <a:tc>
                  <a:txBody>
                    <a:bodyPr/>
                    <a:lstStyle/>
                    <a:p>
                      <a:pPr algn="l"/>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l"/>
                      <a:r>
                        <a:rPr lang="fr-FR" sz="1200" dirty="0">
                          <a:effectLst/>
                        </a:rPr>
                        <a:t>Octobre - novembre</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gridSpan="2">
                  <a:txBody>
                    <a:bodyPr/>
                    <a:lstStyle/>
                    <a:p>
                      <a:pPr algn="l"/>
                      <a:r>
                        <a:rPr lang="fr-FR" sz="1400" b="1" dirty="0">
                          <a:effectLst/>
                        </a:rPr>
                        <a:t>- Création d’une méthode et d’un outil de calcul densités de haies  </a:t>
                      </a:r>
                    </a:p>
                    <a:p>
                      <a:pPr algn="l"/>
                      <a:r>
                        <a:rPr lang="fr-FR" sz="1400" b="1" dirty="0">
                          <a:effectLst/>
                        </a:rPr>
                        <a:t>- Construction des scénarios de modèles de calcul de rémunération PSE</a:t>
                      </a:r>
                    </a:p>
                    <a:p>
                      <a:pPr algn="l"/>
                      <a:r>
                        <a:rPr lang="fr-FR" sz="1400" b="1" dirty="0">
                          <a:effectLst/>
                        </a:rPr>
                        <a:t>- Méthode de paramétrage des seuils et des rémunérations par territoire</a:t>
                      </a:r>
                    </a:p>
                    <a:p>
                      <a:pPr algn="l"/>
                      <a:endParaRPr lang="fr-FR" sz="1400" b="1" dirty="0">
                        <a:effectLst/>
                      </a:endParaRPr>
                    </a:p>
                  </a:txBody>
                  <a:tcPr marL="32404" marR="32404" marT="0" marB="0">
                    <a:solidFill>
                      <a:srgbClr val="73FEFF"/>
                    </a:solidFill>
                  </a:tcPr>
                </a:tc>
                <a:tc hMerge="1">
                  <a:txBody>
                    <a:bodyPr/>
                    <a:lstStyle/>
                    <a:p>
                      <a:pPr algn="l"/>
                      <a:r>
                        <a:rPr lang="fr-FR" sz="1000" dirty="0" err="1">
                          <a:effectLst/>
                        </a:rPr>
                        <a:t>Afac</a:t>
                      </a:r>
                      <a:r>
                        <a:rPr lang="fr-FR" sz="1000" dirty="0">
                          <a:effectLst/>
                        </a:rPr>
                        <a:t> et </a:t>
                      </a:r>
                      <a:r>
                        <a:rPr lang="fr-FR" sz="1000" dirty="0" err="1">
                          <a:effectLst/>
                        </a:rPr>
                        <a:t>Solagro</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a:txBody>
                    <a:bodyPr/>
                    <a:lstStyle/>
                    <a:p>
                      <a:pPr algn="l"/>
                      <a:r>
                        <a:rPr lang="fr-FR" sz="1200" dirty="0" err="1">
                          <a:effectLst/>
                        </a:rPr>
                        <a:t>Afac</a:t>
                      </a:r>
                      <a:r>
                        <a:rPr lang="fr-FR" sz="1200" dirty="0">
                          <a:effectLst/>
                        </a:rPr>
                        <a:t> et </a:t>
                      </a:r>
                      <a:r>
                        <a:rPr lang="fr-FR" sz="1200" dirty="0" err="1">
                          <a:effectLst/>
                        </a:rPr>
                        <a:t>Solagro</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tc gridSpan="2">
                  <a:txBody>
                    <a:bodyPr/>
                    <a:lstStyle/>
                    <a:p>
                      <a:pPr algn="l"/>
                      <a:r>
                        <a:rPr lang="fr-FR" sz="1400" b="1" u="none" dirty="0">
                          <a:effectLst/>
                        </a:rPr>
                        <a:t>Formation application audit Label Haie</a:t>
                      </a:r>
                    </a:p>
                    <a:p>
                      <a:pPr algn="l"/>
                      <a:r>
                        <a:rPr lang="fr-FR" sz="1200" b="1" u="none" dirty="0">
                          <a:solidFill>
                            <a:srgbClr val="FF0000"/>
                          </a:solidFill>
                          <a:effectLst/>
                          <a:latin typeface="+mn-lt"/>
                          <a:ea typeface="MS Mincho" panose="02020609040205080304" pitchFamily="49" charset="-128"/>
                          <a:cs typeface="Times New Roman" panose="02020603050405020304" pitchFamily="18" charset="0"/>
                        </a:rPr>
                        <a:t>13 novembre 2020</a:t>
                      </a:r>
                      <a:endParaRPr lang="fr-FR" sz="1200" dirty="0">
                        <a:solidFill>
                          <a:srgbClr val="FF0000"/>
                        </a:solidFill>
                        <a:effectLst/>
                        <a:latin typeface="+mn-lt"/>
                        <a:ea typeface="MS Mincho" panose="02020609040205080304" pitchFamily="49" charset="-128"/>
                        <a:cs typeface="Times New Roman" panose="02020603050405020304" pitchFamily="18" charset="0"/>
                      </a:endParaRPr>
                    </a:p>
                  </a:txBody>
                  <a:tcPr marL="32404" marR="32404" marT="0" marB="0">
                    <a:solidFill>
                      <a:srgbClr val="73FEFF"/>
                    </a:solidFill>
                  </a:tcPr>
                </a:tc>
                <a:tc hMerge="1">
                  <a:txBody>
                    <a:bodyPr/>
                    <a:lstStyle/>
                    <a:p>
                      <a:pPr algn="l"/>
                      <a:r>
                        <a:rPr lang="fr-FR" sz="1000" dirty="0">
                          <a:effectLst/>
                        </a:rPr>
                        <a:t>GT national</a:t>
                      </a:r>
                    </a:p>
                  </a:txBody>
                  <a:tcPr marL="32404" marR="32404" marT="0" marB="0">
                    <a:solidFill>
                      <a:srgbClr val="FFFF00"/>
                    </a:solidFill>
                  </a:tcPr>
                </a:tc>
                <a:tc gridSpan="2">
                  <a:txBody>
                    <a:bodyPr/>
                    <a:lstStyle/>
                    <a:p>
                      <a:pPr algn="l"/>
                      <a:r>
                        <a:rPr lang="fr-FR" sz="1200" dirty="0">
                          <a:effectLst/>
                        </a:rPr>
                        <a:t>GT national</a:t>
                      </a:r>
                    </a:p>
                  </a:txBody>
                  <a:tcPr marL="32404" marR="32404" marT="0" marB="0">
                    <a:solidFill>
                      <a:srgbClr val="73FEFF"/>
                    </a:solidFill>
                  </a:tcPr>
                </a:tc>
                <a:tc hMerge="1">
                  <a:txBody>
                    <a:bodyPr/>
                    <a:lstStyle/>
                    <a:p>
                      <a:pPr algn="l"/>
                      <a:endParaRPr lang="fr-FR" sz="1000" dirty="0">
                        <a:effectLst/>
                      </a:endParaRPr>
                    </a:p>
                  </a:txBody>
                  <a:tcPr marL="32404" marR="32404" marT="0" marB="0">
                    <a:solidFill>
                      <a:srgbClr val="FFFF00"/>
                    </a:solidFill>
                  </a:tcPr>
                </a:tc>
                <a:tc>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73FEFF"/>
                    </a:solidFill>
                  </a:tcPr>
                </a:tc>
                <a:extLst>
                  <a:ext uri="{0D108BD9-81ED-4DB2-BD59-A6C34878D82A}">
                    <a16:rowId xmlns:a16="http://schemas.microsoft.com/office/drawing/2014/main" val="986102964"/>
                  </a:ext>
                </a:extLst>
              </a:tr>
              <a:tr h="1836116">
                <a:tc>
                  <a:txBody>
                    <a:bodyPr/>
                    <a:lstStyle/>
                    <a:p>
                      <a:pPr algn="l"/>
                      <a:r>
                        <a:rPr lang="fr-FR" sz="1000" dirty="0">
                          <a:effectLst/>
                        </a:rPr>
                        <a:t>2</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l"/>
                      <a:r>
                        <a:rPr lang="fr-FR" sz="1200" dirty="0">
                          <a:effectLst/>
                        </a:rPr>
                        <a:t>Début décembre</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gridSpan="2">
                  <a:txBody>
                    <a:bodyPr/>
                    <a:lstStyle/>
                    <a:p>
                      <a:pPr algn="l"/>
                      <a:r>
                        <a:rPr lang="fr-FR" sz="1400" b="1" dirty="0">
                          <a:effectLst/>
                        </a:rPr>
                        <a:t>Présentation et validation de la méthode de calcul densité de haies et de la grille de notation PSE</a:t>
                      </a:r>
                    </a:p>
                    <a:p>
                      <a:pPr algn="l"/>
                      <a:r>
                        <a:rPr lang="fr-FR" sz="1400" b="1" dirty="0">
                          <a:effectLst/>
                        </a:rPr>
                        <a:t> </a:t>
                      </a:r>
                      <a:r>
                        <a:rPr lang="fr-FR" sz="1200" b="1" dirty="0">
                          <a:solidFill>
                            <a:srgbClr val="FF0000"/>
                          </a:solidFill>
                          <a:effectLst/>
                        </a:rPr>
                        <a:t>4 décembre 2020</a:t>
                      </a:r>
                      <a:endParaRPr lang="fr-FR" sz="1200" b="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hMerge="1">
                  <a:txBody>
                    <a:bodyPr/>
                    <a:lstStyle/>
                    <a:p>
                      <a:pPr algn="l"/>
                      <a:r>
                        <a:rPr lang="fr-FR" sz="1000" dirty="0">
                          <a:effectLst/>
                        </a:rPr>
                        <a:t>GT national</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p>
                      <a:pPr algn="l"/>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a:txBody>
                    <a:bodyPr/>
                    <a:lstStyle/>
                    <a:p>
                      <a:pPr algn="l"/>
                      <a:r>
                        <a:rPr lang="fr-FR" sz="1200" dirty="0">
                          <a:effectLst/>
                        </a:rPr>
                        <a:t>GT national</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gridSpan="2">
                  <a:txBody>
                    <a:bodyPr/>
                    <a:lstStyle/>
                    <a:p>
                      <a:pPr algn="l"/>
                      <a:r>
                        <a:rPr lang="fr-FR" sz="1400" b="1" u="none" dirty="0">
                          <a:effectLst/>
                        </a:rPr>
                        <a:t>Diagnostic sur l’état du bocage et du niveau de pratique de gestion </a:t>
                      </a:r>
                      <a:r>
                        <a:rPr lang="fr-FR" sz="1400" dirty="0">
                          <a:effectLst/>
                        </a:rPr>
                        <a:t>par territoire. Réalisé par échantillon à partir des pré-audits</a:t>
                      </a:r>
                      <a:endParaRPr lang="fr-F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tc hMerge="1">
                  <a:txBody>
                    <a:bodyPr/>
                    <a:lstStyle/>
                    <a:p>
                      <a:pPr algn="l"/>
                      <a:r>
                        <a:rPr lang="fr-FR" sz="1000" dirty="0">
                          <a:effectLst/>
                        </a:rPr>
                        <a:t>porteur de projet </a:t>
                      </a:r>
                    </a:p>
                  </a:txBody>
                  <a:tcPr marL="32404" marR="32404" marT="0" marB="0">
                    <a:solidFill>
                      <a:srgbClr val="FFFF00"/>
                    </a:solidFill>
                  </a:tcPr>
                </a:tc>
                <a:tc gridSpan="2">
                  <a:txBody>
                    <a:bodyPr/>
                    <a:lstStyle/>
                    <a:p>
                      <a:pPr algn="l"/>
                      <a:r>
                        <a:rPr lang="fr-FR" sz="1200" dirty="0">
                          <a:effectLst/>
                        </a:rPr>
                        <a:t>porteur de projet </a:t>
                      </a:r>
                    </a:p>
                  </a:txBody>
                  <a:tcPr marL="32404" marR="32404" marT="0" marB="0">
                    <a:solidFill>
                      <a:srgbClr val="FFFF00"/>
                    </a:solidFill>
                  </a:tcPr>
                </a:tc>
                <a:tc hMerge="1">
                  <a:txBody>
                    <a:bodyPr/>
                    <a:lstStyle/>
                    <a:p>
                      <a:pPr algn="l"/>
                      <a:endParaRPr lang="fr-FR" sz="1000" dirty="0">
                        <a:effectLst/>
                      </a:endParaRPr>
                    </a:p>
                  </a:txBody>
                  <a:tcPr marL="32404" marR="32404" marT="0" marB="0">
                    <a:solidFill>
                      <a:srgbClr val="FFFF00"/>
                    </a:solidFill>
                  </a:tcPr>
                </a:tc>
                <a:tc>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FFFF00"/>
                    </a:solidFill>
                  </a:tcPr>
                </a:tc>
                <a:extLst>
                  <a:ext uri="{0D108BD9-81ED-4DB2-BD59-A6C34878D82A}">
                    <a16:rowId xmlns:a16="http://schemas.microsoft.com/office/drawing/2014/main" val="2930850538"/>
                  </a:ext>
                </a:extLst>
              </a:tr>
              <a:tr h="1278446">
                <a:tc>
                  <a:txBody>
                    <a:bodyPr/>
                    <a:lstStyle/>
                    <a:p>
                      <a:pPr algn="l"/>
                      <a:r>
                        <a:rPr lang="fr-FR" sz="1000" dirty="0">
                          <a:effectLst/>
                        </a:rPr>
                        <a:t>3</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rgbClr val="009193"/>
                    </a:solidFill>
                  </a:tcPr>
                </a:tc>
                <a:tc>
                  <a:txBody>
                    <a:bodyPr/>
                    <a:lstStyle/>
                    <a:p>
                      <a:pPr algn="l"/>
                      <a:r>
                        <a:rPr lang="fr-FR" sz="1200" dirty="0">
                          <a:effectLst/>
                        </a:rPr>
                        <a:t>Décembre-janvier</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1">
                        <a:lumMod val="95000"/>
                      </a:schemeClr>
                    </a:solidFill>
                  </a:tcPr>
                </a:tc>
                <a:tc gridSpan="2">
                  <a:txBody>
                    <a:bodyPr/>
                    <a:lstStyle/>
                    <a:p>
                      <a:pPr marL="285750" indent="-285750" algn="l">
                        <a:buFontTx/>
                        <a:buChar char="-"/>
                      </a:pPr>
                      <a:r>
                        <a:rPr lang="fr-FR" sz="1400" b="1" dirty="0">
                          <a:effectLst/>
                        </a:rPr>
                        <a:t>Calcul des densités de haies</a:t>
                      </a:r>
                    </a:p>
                    <a:p>
                      <a:pPr marL="285750" indent="-285750" algn="l">
                        <a:buFontTx/>
                        <a:buChar char="-"/>
                      </a:pPr>
                      <a:r>
                        <a:rPr lang="fr-FR" sz="1400" b="1" dirty="0">
                          <a:effectLst/>
                        </a:rPr>
                        <a:t> Etablissement de la grille de notation PSE avec fixation des valeurs seuils/ territoire PSE</a:t>
                      </a:r>
                    </a:p>
                  </a:txBody>
                  <a:tcPr marL="32404" marR="32404" marT="0" marB="0">
                    <a:solidFill>
                      <a:schemeClr val="bg1">
                        <a:lumMod val="95000"/>
                      </a:schemeClr>
                    </a:solidFill>
                  </a:tcPr>
                </a:tc>
                <a:tc hMerge="1">
                  <a:txBody>
                    <a:bodyPr/>
                    <a:lstStyle/>
                    <a:p>
                      <a:pPr algn="l"/>
                      <a:r>
                        <a:rPr lang="fr-FR" sz="1000" dirty="0">
                          <a:effectLst/>
                        </a:rPr>
                        <a:t>porteur de projet</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1">
                        <a:lumMod val="95000"/>
                      </a:schemeClr>
                    </a:solidFill>
                  </a:tcPr>
                </a:tc>
                <a:tc>
                  <a:txBody>
                    <a:bodyPr/>
                    <a:lstStyle/>
                    <a:p>
                      <a:pPr algn="l"/>
                      <a:r>
                        <a:rPr lang="fr-FR" sz="1200" dirty="0">
                          <a:effectLst/>
                        </a:rPr>
                        <a:t>porteur de projet</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1">
                        <a:lumMod val="95000"/>
                      </a:schemeClr>
                    </a:solidFill>
                  </a:tcPr>
                </a:tc>
                <a:tc gridSpan="2">
                  <a:txBody>
                    <a:bodyPr/>
                    <a:lstStyle/>
                    <a:p>
                      <a:pPr algn="l"/>
                      <a:r>
                        <a:rPr lang="fr-FR" sz="1400" b="1" dirty="0">
                          <a:effectLst/>
                        </a:rPr>
                        <a:t>Comparaison des niveaux de pratique de gestion sur le territoire avec les attendus des niveaux du Label Haie </a:t>
                      </a:r>
                      <a:r>
                        <a:rPr lang="fr-FR" sz="1000" dirty="0">
                          <a:effectLst/>
                        </a:rPr>
                        <a:t>pour estimer la marge de progrès - analyse des résultats des pré-audits </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2">
                        <a:lumMod val="90000"/>
                      </a:schemeClr>
                    </a:solidFill>
                  </a:tcPr>
                </a:tc>
                <a:tc hMerge="1">
                  <a:txBody>
                    <a:bodyPr/>
                    <a:lstStyle/>
                    <a:p>
                      <a:pPr algn="l"/>
                      <a:r>
                        <a:rPr lang="fr-FR" sz="1000" dirty="0">
                          <a:effectLst/>
                        </a:rPr>
                        <a:t>porteur de projet </a:t>
                      </a:r>
                    </a:p>
                  </a:txBody>
                  <a:tcPr marL="32404" marR="32404" marT="0" marB="0">
                    <a:solidFill>
                      <a:schemeClr val="bg2">
                        <a:lumMod val="90000"/>
                      </a:schemeClr>
                    </a:solidFill>
                  </a:tcPr>
                </a:tc>
                <a:tc gridSpan="2">
                  <a:txBody>
                    <a:bodyPr/>
                    <a:lstStyle/>
                    <a:p>
                      <a:pPr algn="l"/>
                      <a:r>
                        <a:rPr lang="fr-FR" sz="1200" dirty="0">
                          <a:effectLst/>
                        </a:rPr>
                        <a:t>porteur de projet </a:t>
                      </a:r>
                    </a:p>
                  </a:txBody>
                  <a:tcPr marL="32404" marR="32404" marT="0" marB="0">
                    <a:solidFill>
                      <a:schemeClr val="bg2">
                        <a:lumMod val="90000"/>
                      </a:schemeClr>
                    </a:solidFill>
                  </a:tcPr>
                </a:tc>
                <a:tc hMerge="1">
                  <a:txBody>
                    <a:bodyPr/>
                    <a:lstStyle/>
                    <a:p>
                      <a:pPr algn="l"/>
                      <a:endParaRPr lang="fr-FR" sz="1000" dirty="0">
                        <a:effectLst/>
                      </a:endParaRPr>
                    </a:p>
                  </a:txBody>
                  <a:tcPr marL="32404" marR="32404" marT="0" marB="0">
                    <a:solidFill>
                      <a:schemeClr val="bg2">
                        <a:lumMod val="90000"/>
                      </a:schemeClr>
                    </a:solidFill>
                  </a:tcPr>
                </a:tc>
                <a:tc>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2404" marR="32404" marT="0" marB="0">
                    <a:solidFill>
                      <a:schemeClr val="bg2">
                        <a:lumMod val="90000"/>
                      </a:schemeClr>
                    </a:solidFill>
                  </a:tcPr>
                </a:tc>
                <a:extLst>
                  <a:ext uri="{0D108BD9-81ED-4DB2-BD59-A6C34878D82A}">
                    <a16:rowId xmlns:a16="http://schemas.microsoft.com/office/drawing/2014/main" val="2594407226"/>
                  </a:ext>
                </a:extLst>
              </a:tr>
            </a:tbl>
          </a:graphicData>
        </a:graphic>
      </p:graphicFrame>
    </p:spTree>
    <p:extLst>
      <p:ext uri="{BB962C8B-B14F-4D97-AF65-F5344CB8AC3E}">
        <p14:creationId xmlns:p14="http://schemas.microsoft.com/office/powerpoint/2010/main" val="2747907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4404" y="693788"/>
            <a:ext cx="2515516"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Déroulé méthodologique du GT PSE Haie</a:t>
            </a:r>
            <a:endParaRPr lang="fr-FR" sz="2400"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dirty="0">
                <a:solidFill>
                  <a:srgbClr val="075045"/>
                </a:solidFill>
                <a:latin typeface="Source Sans Pro" panose="020B0503030403020204" pitchFamily="34" charset="0"/>
                <a:ea typeface="Source Sans Pro" panose="020B0503030403020204" pitchFamily="34" charset="0"/>
              </a:rPr>
              <a:t>Pour l’élaboration d’un PSE haie et la modélisation de son application territoriale</a:t>
            </a:r>
            <a:endParaRPr lang="fr-FR" sz="2400" b="1"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graphicFrame>
        <p:nvGraphicFramePr>
          <p:cNvPr id="3" name="Tableau 2">
            <a:extLst>
              <a:ext uri="{FF2B5EF4-FFF2-40B4-BE49-F238E27FC236}">
                <a16:creationId xmlns:a16="http://schemas.microsoft.com/office/drawing/2014/main" id="{EABCE9EA-BAB0-5C41-8F10-C51A00FC7A9B}"/>
              </a:ext>
            </a:extLst>
          </p:cNvPr>
          <p:cNvGraphicFramePr>
            <a:graphicFrameLocks noGrp="1"/>
          </p:cNvGraphicFramePr>
          <p:nvPr>
            <p:extLst>
              <p:ext uri="{D42A27DB-BD31-4B8C-83A1-F6EECF244321}">
                <p14:modId xmlns:p14="http://schemas.microsoft.com/office/powerpoint/2010/main" val="2369940120"/>
              </p:ext>
            </p:extLst>
          </p:nvPr>
        </p:nvGraphicFramePr>
        <p:xfrm>
          <a:off x="2607859" y="124072"/>
          <a:ext cx="7876569" cy="6057133"/>
        </p:xfrm>
        <a:graphic>
          <a:graphicData uri="http://schemas.openxmlformats.org/drawingml/2006/table">
            <a:tbl>
              <a:tblPr firstRow="1" firstCol="1" bandRow="1">
                <a:tableStyleId>{5C22544A-7EE6-4342-B048-85BDC9FD1C3A}</a:tableStyleId>
              </a:tblPr>
              <a:tblGrid>
                <a:gridCol w="354063">
                  <a:extLst>
                    <a:ext uri="{9D8B030D-6E8A-4147-A177-3AD203B41FA5}">
                      <a16:colId xmlns:a16="http://schemas.microsoft.com/office/drawing/2014/main" val="3400609758"/>
                    </a:ext>
                  </a:extLst>
                </a:gridCol>
                <a:gridCol w="831707">
                  <a:extLst>
                    <a:ext uri="{9D8B030D-6E8A-4147-A177-3AD203B41FA5}">
                      <a16:colId xmlns:a16="http://schemas.microsoft.com/office/drawing/2014/main" val="453945560"/>
                    </a:ext>
                  </a:extLst>
                </a:gridCol>
                <a:gridCol w="2702122">
                  <a:extLst>
                    <a:ext uri="{9D8B030D-6E8A-4147-A177-3AD203B41FA5}">
                      <a16:colId xmlns:a16="http://schemas.microsoft.com/office/drawing/2014/main" val="2402846710"/>
                    </a:ext>
                  </a:extLst>
                </a:gridCol>
                <a:gridCol w="580458">
                  <a:extLst>
                    <a:ext uri="{9D8B030D-6E8A-4147-A177-3AD203B41FA5}">
                      <a16:colId xmlns:a16="http://schemas.microsoft.com/office/drawing/2014/main" val="757881870"/>
                    </a:ext>
                  </a:extLst>
                </a:gridCol>
                <a:gridCol w="524366">
                  <a:extLst>
                    <a:ext uri="{9D8B030D-6E8A-4147-A177-3AD203B41FA5}">
                      <a16:colId xmlns:a16="http://schemas.microsoft.com/office/drawing/2014/main" val="3177893414"/>
                    </a:ext>
                  </a:extLst>
                </a:gridCol>
                <a:gridCol w="743325">
                  <a:extLst>
                    <a:ext uri="{9D8B030D-6E8A-4147-A177-3AD203B41FA5}">
                      <a16:colId xmlns:a16="http://schemas.microsoft.com/office/drawing/2014/main" val="2605686730"/>
                    </a:ext>
                  </a:extLst>
                </a:gridCol>
                <a:gridCol w="2140528">
                  <a:extLst>
                    <a:ext uri="{9D8B030D-6E8A-4147-A177-3AD203B41FA5}">
                      <a16:colId xmlns:a16="http://schemas.microsoft.com/office/drawing/2014/main" val="2186291219"/>
                    </a:ext>
                  </a:extLst>
                </a:gridCol>
              </a:tblGrid>
              <a:tr h="330971">
                <a:tc>
                  <a:txBody>
                    <a:bodyPr/>
                    <a:lstStyle/>
                    <a:p>
                      <a:pPr algn="ctr"/>
                      <a:r>
                        <a:rPr lang="fr-FR" sz="1000">
                          <a:effectLst/>
                        </a:rPr>
                        <a:t> </a:t>
                      </a:r>
                      <a:endParaRPr lang="fr-FR" sz="10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a:txBody>
                    <a:bodyPr/>
                    <a:lstStyle/>
                    <a:p>
                      <a:pPr algn="ctr"/>
                      <a:r>
                        <a:rPr lang="fr-FR" sz="1000">
                          <a:effectLst/>
                        </a:rPr>
                        <a:t>calendrier</a:t>
                      </a:r>
                      <a:endParaRPr lang="fr-FR" sz="10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a:txBody>
                    <a:bodyPr/>
                    <a:lstStyle/>
                    <a:p>
                      <a:pPr algn="ctr"/>
                      <a:r>
                        <a:rPr lang="fr-FR" sz="1000">
                          <a:effectLst/>
                        </a:rPr>
                        <a:t>action</a:t>
                      </a:r>
                      <a:endParaRPr lang="fr-FR" sz="10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gridSpan="2">
                  <a:txBody>
                    <a:bodyPr/>
                    <a:lstStyle/>
                    <a:p>
                      <a:pPr algn="ctr"/>
                      <a:r>
                        <a:rPr lang="fr-FR" sz="1000">
                          <a:effectLst/>
                        </a:rPr>
                        <a:t>qui réalise l’action</a:t>
                      </a:r>
                      <a:endParaRPr lang="fr-FR" sz="10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hMerge="1">
                  <a:txBody>
                    <a:bodyPr/>
                    <a:lstStyle/>
                    <a:p>
                      <a:pPr algn="ctr"/>
                      <a:endParaRPr lang="fr-FR" sz="10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gridSpan="2">
                  <a:txBody>
                    <a:bodyPr/>
                    <a:lstStyle/>
                    <a:p>
                      <a:pPr algn="ctr"/>
                      <a:r>
                        <a:rPr lang="fr-FR" sz="1000" dirty="0">
                          <a:effectLst/>
                        </a:rPr>
                        <a:t>temps pour le porteur de projet</a:t>
                      </a: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hMerge="1">
                  <a:txBody>
                    <a:bodyPr/>
                    <a:lstStyle/>
                    <a:p>
                      <a:pPr algn="ctr"/>
                      <a:endParaRPr lang="fr-FR"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extLst>
                  <a:ext uri="{0D108BD9-81ED-4DB2-BD59-A6C34878D82A}">
                    <a16:rowId xmlns:a16="http://schemas.microsoft.com/office/drawing/2014/main" val="2754928677"/>
                  </a:ext>
                </a:extLst>
              </a:tr>
              <a:tr h="713917">
                <a:tc gridSpan="7">
                  <a:txBody>
                    <a:bodyPr/>
                    <a:lstStyle/>
                    <a:p>
                      <a:pPr algn="ctr"/>
                      <a:r>
                        <a:rPr lang="fr-FR" sz="1100" dirty="0">
                          <a:effectLst/>
                        </a:rPr>
                        <a:t> </a:t>
                      </a:r>
                      <a:endParaRPr lang="fr-FR" sz="900" dirty="0">
                        <a:effectLst/>
                      </a:endParaRPr>
                    </a:p>
                    <a:p>
                      <a:pPr algn="ctr"/>
                      <a:r>
                        <a:rPr lang="fr-FR" sz="1100" dirty="0">
                          <a:effectLst/>
                        </a:rPr>
                        <a:t>          </a:t>
                      </a:r>
                      <a:r>
                        <a:rPr lang="fr-FR" sz="1100" dirty="0">
                          <a:solidFill>
                            <a:schemeClr val="tx1"/>
                          </a:solidFill>
                          <a:effectLst/>
                        </a:rPr>
                        <a:t>PHASE 2       </a:t>
                      </a:r>
                      <a:r>
                        <a:rPr lang="fr-FR" sz="1600" dirty="0">
                          <a:solidFill>
                            <a:schemeClr val="tx1"/>
                          </a:solidFill>
                          <a:effectLst/>
                        </a:rPr>
                        <a:t>Évaluation quantitative x Évaluation qualitative</a:t>
                      </a:r>
                    </a:p>
                    <a:p>
                      <a:pPr algn="ctr"/>
                      <a:r>
                        <a:rPr lang="fr-FR" sz="1100" dirty="0">
                          <a:solidFill>
                            <a:schemeClr val="tx1"/>
                          </a:solidFill>
                          <a:effectLst/>
                        </a:rPr>
                        <a:t> </a:t>
                      </a:r>
                      <a:endParaRPr lang="fr-FR" sz="9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ctr"/>
                      <a:endParaRPr lang="fr-FR" sz="9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extLst>
                  <a:ext uri="{0D108BD9-81ED-4DB2-BD59-A6C34878D82A}">
                    <a16:rowId xmlns:a16="http://schemas.microsoft.com/office/drawing/2014/main" val="726257748"/>
                  </a:ext>
                </a:extLst>
              </a:tr>
              <a:tr h="1456270">
                <a:tc>
                  <a:txBody>
                    <a:bodyPr/>
                    <a:lstStyle/>
                    <a:p>
                      <a:pPr algn="l"/>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a:txBody>
                    <a:bodyPr/>
                    <a:lstStyle/>
                    <a:p>
                      <a:pPr algn="l"/>
                      <a:r>
                        <a:rPr lang="fr-FR" sz="1200" dirty="0">
                          <a:effectLst/>
                          <a:latin typeface="+mn-lt"/>
                          <a:ea typeface="MS Mincho" panose="02020609040205080304" pitchFamily="49" charset="-128"/>
                          <a:cs typeface="Times New Roman" panose="02020603050405020304" pitchFamily="18" charset="0"/>
                        </a:rPr>
                        <a:t>Mi-janvier à fin janvier</a:t>
                      </a:r>
                    </a:p>
                  </a:txBody>
                  <a:tcPr marL="48826" marR="48826" marT="0" marB="0">
                    <a:solidFill>
                      <a:schemeClr val="bg1">
                        <a:lumMod val="95000"/>
                      </a:schemeClr>
                    </a:solidFill>
                  </a:tcPr>
                </a:tc>
                <a:tc gridSpan="2">
                  <a:txBody>
                    <a:bodyPr/>
                    <a:lstStyle/>
                    <a:p>
                      <a:pPr marL="285750" indent="-285750" algn="l">
                        <a:buFontTx/>
                        <a:buChar char="-"/>
                      </a:pPr>
                      <a:r>
                        <a:rPr lang="fr-FR" sz="1400" b="1" dirty="0">
                          <a:effectLst/>
                          <a:latin typeface="+mn-lt"/>
                          <a:ea typeface="MS Mincho" panose="02020609040205080304" pitchFamily="49" charset="-128"/>
                          <a:cs typeface="Times New Roman" panose="02020603050405020304" pitchFamily="18" charset="0"/>
                        </a:rPr>
                        <a:t>Echange sur les modèles de calcul PSE</a:t>
                      </a:r>
                    </a:p>
                    <a:p>
                      <a:pPr marL="285750" indent="-285750" algn="l">
                        <a:buFontTx/>
                        <a:buChar char="-"/>
                      </a:pPr>
                      <a:r>
                        <a:rPr lang="fr-FR" sz="1400" b="1" dirty="0">
                          <a:effectLst/>
                          <a:latin typeface="+mn-lt"/>
                          <a:ea typeface="MS Mincho" panose="02020609040205080304" pitchFamily="49" charset="-128"/>
                          <a:cs typeface="Times New Roman" panose="02020603050405020304" pitchFamily="18" charset="0"/>
                        </a:rPr>
                        <a:t>Point sur l’état d’avancement sur l’étude</a:t>
                      </a:r>
                    </a:p>
                    <a:p>
                      <a:pPr marL="285750" indent="-285750" algn="l">
                        <a:buFontTx/>
                        <a:buChar char="-"/>
                      </a:pPr>
                      <a:r>
                        <a:rPr lang="fr-FR" sz="1400" b="1" dirty="0">
                          <a:effectLst/>
                          <a:latin typeface="+mn-lt"/>
                          <a:ea typeface="MS Mincho" panose="02020609040205080304" pitchFamily="49" charset="-128"/>
                          <a:cs typeface="Times New Roman" panose="02020603050405020304" pitchFamily="18" charset="0"/>
                        </a:rPr>
                        <a:t>Récupération des données de densités de haies par l’</a:t>
                      </a:r>
                      <a:r>
                        <a:rPr lang="fr-FR" sz="1400" b="1" dirty="0" err="1">
                          <a:effectLst/>
                          <a:latin typeface="+mn-lt"/>
                          <a:ea typeface="MS Mincho" panose="02020609040205080304" pitchFamily="49" charset="-128"/>
                          <a:cs typeface="Times New Roman" panose="02020603050405020304" pitchFamily="18" charset="0"/>
                        </a:rPr>
                        <a:t>Afac</a:t>
                      </a:r>
                      <a:endParaRPr lang="fr-FR" sz="1400" b="1" dirty="0">
                        <a:effectLst/>
                        <a:latin typeface="+mn-lt"/>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hMerge="1">
                  <a:txBody>
                    <a:bodyPr/>
                    <a:lstStyle/>
                    <a:p>
                      <a:pPr marL="0" marR="0" lvl="0" indent="0" algn="l" defTabSz="801968" rtl="0" eaLnBrk="1" fontAlgn="auto" latinLnBrk="0" hangingPunct="1">
                        <a:lnSpc>
                          <a:spcPct val="100000"/>
                        </a:lnSpc>
                        <a:spcBef>
                          <a:spcPts val="0"/>
                        </a:spcBef>
                        <a:spcAft>
                          <a:spcPts val="0"/>
                        </a:spcAft>
                        <a:buClrTx/>
                        <a:buSzTx/>
                        <a:buFontTx/>
                        <a:buNone/>
                        <a:tabLst/>
                        <a:defRPr/>
                      </a:pPr>
                      <a:r>
                        <a:rPr lang="fr-FR" sz="900" dirty="0">
                          <a:effectLst/>
                        </a:rPr>
                        <a:t>Par sous-groupes régionaux avec l’</a:t>
                      </a:r>
                      <a:r>
                        <a:rPr lang="fr-FR" sz="900" dirty="0" err="1">
                          <a:effectLst/>
                        </a:rPr>
                        <a:t>Afac</a:t>
                      </a:r>
                      <a:r>
                        <a:rPr lang="fr-FR" sz="900" dirty="0">
                          <a:effectLst/>
                        </a:rPr>
                        <a:t>-Agroforesteries</a:t>
                      </a:r>
                      <a:endParaRPr lang="fr-FR" sz="900" dirty="0"/>
                    </a:p>
                    <a:p>
                      <a:pPr algn="l"/>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gridSpan="2">
                  <a:txBody>
                    <a:bodyPr/>
                    <a:lstStyle/>
                    <a:p>
                      <a:pPr marL="0" marR="0" lvl="0" indent="0" algn="l" defTabSz="801968" rtl="0" eaLnBrk="1" fontAlgn="auto" latinLnBrk="0" hangingPunct="1">
                        <a:lnSpc>
                          <a:spcPct val="100000"/>
                        </a:lnSpc>
                        <a:spcBef>
                          <a:spcPts val="0"/>
                        </a:spcBef>
                        <a:spcAft>
                          <a:spcPts val="0"/>
                        </a:spcAft>
                        <a:buClrTx/>
                        <a:buSzTx/>
                        <a:buFontTx/>
                        <a:buNone/>
                        <a:tabLst/>
                        <a:defRPr/>
                      </a:pPr>
                      <a:r>
                        <a:rPr lang="fr-FR" sz="1200">
                          <a:effectLst/>
                        </a:rPr>
                        <a:t>Par sous-groupes régionaux avec l’Afac-Agroforesteries</a:t>
                      </a:r>
                      <a:endParaRPr lang="fr-FR" sz="1200" dirty="0"/>
                    </a:p>
                  </a:txBody>
                  <a:tcPr marL="48826" marR="48826" marT="0" marB="0">
                    <a:solidFill>
                      <a:schemeClr val="bg1">
                        <a:lumMod val="95000"/>
                      </a:schemeClr>
                    </a:solidFill>
                  </a:tcPr>
                </a:tc>
                <a:tc hMerge="1">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a:txBody>
                    <a:bodyPr/>
                    <a:lstStyle/>
                    <a:p>
                      <a:pPr algn="l"/>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extLst>
                  <a:ext uri="{0D108BD9-81ED-4DB2-BD59-A6C34878D82A}">
                    <a16:rowId xmlns:a16="http://schemas.microsoft.com/office/drawing/2014/main" val="1107910589"/>
                  </a:ext>
                </a:extLst>
              </a:tr>
              <a:tr h="1209015">
                <a:tc>
                  <a:txBody>
                    <a:bodyPr/>
                    <a:lstStyle/>
                    <a:p>
                      <a:pPr algn="l"/>
                      <a:r>
                        <a:rPr lang="fr-FR" sz="900" dirty="0">
                          <a:effectLst/>
                        </a:rPr>
                        <a:t>6</a:t>
                      </a:r>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a:txBody>
                    <a:bodyPr/>
                    <a:lstStyle/>
                    <a:p>
                      <a:pPr algn="l"/>
                      <a:r>
                        <a:rPr lang="fr-FR" sz="1200">
                          <a:effectLst/>
                        </a:rPr>
                        <a:t>Fin janvier</a:t>
                      </a:r>
                      <a:endParaRPr lang="fr-FR" sz="120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gridSpan="2">
                  <a:txBody>
                    <a:bodyPr/>
                    <a:lstStyle/>
                    <a:p>
                      <a:pPr algn="l"/>
                      <a:endParaRPr lang="fr-FR" sz="900" dirty="0">
                        <a:effectLst/>
                      </a:endParaRPr>
                    </a:p>
                    <a:p>
                      <a:pPr algn="l"/>
                      <a:r>
                        <a:rPr lang="fr-FR" sz="1400" b="1" dirty="0">
                          <a:effectLst/>
                        </a:rPr>
                        <a:t>mobilisation des agriculteurs pour établir des scénarios d’engagements</a:t>
                      </a:r>
                    </a:p>
                    <a:p>
                      <a:pPr algn="l"/>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hMerge="1">
                  <a:txBody>
                    <a:bodyPr/>
                    <a:lstStyle/>
                    <a:p>
                      <a:pPr marL="0" marR="0" lvl="0" indent="0" algn="l" defTabSz="801968" rtl="0" eaLnBrk="1" fontAlgn="auto" latinLnBrk="0" hangingPunct="1">
                        <a:lnSpc>
                          <a:spcPct val="100000"/>
                        </a:lnSpc>
                        <a:spcBef>
                          <a:spcPts val="0"/>
                        </a:spcBef>
                        <a:spcAft>
                          <a:spcPts val="0"/>
                        </a:spcAft>
                        <a:buClrTx/>
                        <a:buSzTx/>
                        <a:buFontTx/>
                        <a:buNone/>
                        <a:tabLst/>
                        <a:defRPr/>
                      </a:pPr>
                      <a:r>
                        <a:rPr lang="fr-FR" sz="900" dirty="0">
                          <a:effectLst/>
                        </a:rPr>
                        <a:t>porteur de projet</a:t>
                      </a:r>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gridSpan="2">
                  <a:txBody>
                    <a:bodyPr/>
                    <a:lstStyle/>
                    <a:p>
                      <a:r>
                        <a:rPr lang="fr-FR" sz="1200" dirty="0">
                          <a:effectLst/>
                        </a:rPr>
                        <a:t>porteur de projet</a:t>
                      </a:r>
                      <a:endParaRPr lang="fr-FR" sz="1200" dirty="0"/>
                    </a:p>
                  </a:txBody>
                  <a:tcPr marL="48826" marR="48826" marT="0" marB="0">
                    <a:solidFill>
                      <a:schemeClr val="bg1">
                        <a:lumMod val="95000"/>
                      </a:schemeClr>
                    </a:solidFill>
                  </a:tcPr>
                </a:tc>
                <a:tc hMerge="1">
                  <a:txBody>
                    <a:bodyPr/>
                    <a:lstStyle/>
                    <a:p>
                      <a:pPr algn="l"/>
                      <a:r>
                        <a:rPr lang="fr-FR" sz="800" dirty="0">
                          <a:effectLst/>
                        </a:rPr>
                        <a:t>Temps de préparation de la présentation du dispositif PSE : 0,5j</a:t>
                      </a:r>
                    </a:p>
                    <a:p>
                      <a:pPr algn="l"/>
                      <a:r>
                        <a:rPr lang="fr-FR" sz="800" dirty="0">
                          <a:effectLst/>
                        </a:rPr>
                        <a:t> </a:t>
                      </a:r>
                    </a:p>
                    <a:p>
                      <a:pPr algn="l"/>
                      <a:r>
                        <a:rPr lang="fr-FR" sz="800" dirty="0">
                          <a:effectLst/>
                        </a:rPr>
                        <a:t>Temps de mobilisation agri PSE : 1 j</a:t>
                      </a:r>
                    </a:p>
                    <a:p>
                      <a:pPr algn="l"/>
                      <a:r>
                        <a:rPr lang="fr-FR" sz="800" dirty="0">
                          <a:effectLst/>
                        </a:rPr>
                        <a:t> </a:t>
                      </a:r>
                    </a:p>
                    <a:p>
                      <a:pPr algn="l"/>
                      <a:r>
                        <a:rPr lang="fr-FR" sz="800" dirty="0">
                          <a:effectLst/>
                        </a:rPr>
                        <a:t>Animation de la réunion avec les agriculteurs : 1j</a:t>
                      </a:r>
                    </a:p>
                    <a:p>
                      <a:pPr algn="l"/>
                      <a:r>
                        <a:rPr lang="fr-FR" sz="800" u="none" strike="noStrike" dirty="0">
                          <a:effectLst/>
                        </a:rPr>
                        <a:t> </a:t>
                      </a:r>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a:txBody>
                    <a:bodyPr/>
                    <a:lstStyle/>
                    <a:p>
                      <a:pPr algn="l"/>
                      <a:r>
                        <a:rPr lang="fr-FR" sz="800" dirty="0">
                          <a:effectLst/>
                        </a:rPr>
                        <a:t>Temps de préparation de la présentation du dispositif PSE : 0,5j</a:t>
                      </a:r>
                    </a:p>
                    <a:p>
                      <a:pPr algn="l"/>
                      <a:r>
                        <a:rPr lang="fr-FR" sz="800" dirty="0">
                          <a:effectLst/>
                        </a:rPr>
                        <a:t> </a:t>
                      </a:r>
                    </a:p>
                    <a:p>
                      <a:pPr algn="l"/>
                      <a:r>
                        <a:rPr lang="fr-FR" sz="800" dirty="0">
                          <a:effectLst/>
                        </a:rPr>
                        <a:t>Temps de mobilisation agri PSE : 1 j</a:t>
                      </a:r>
                    </a:p>
                    <a:p>
                      <a:pPr algn="l"/>
                      <a:r>
                        <a:rPr lang="fr-FR" sz="800" dirty="0">
                          <a:effectLst/>
                        </a:rPr>
                        <a:t> </a:t>
                      </a:r>
                    </a:p>
                    <a:p>
                      <a:pPr algn="l"/>
                      <a:r>
                        <a:rPr lang="fr-FR" sz="800" dirty="0">
                          <a:effectLst/>
                        </a:rPr>
                        <a:t>Animation de la réunion avec les agriculteurs : 1j</a:t>
                      </a:r>
                    </a:p>
                    <a:p>
                      <a:pPr algn="l"/>
                      <a:r>
                        <a:rPr lang="fr-FR" sz="800" u="none" strike="noStrike" dirty="0">
                          <a:effectLst/>
                        </a:rPr>
                        <a:t> </a:t>
                      </a:r>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extLst>
                  <a:ext uri="{0D108BD9-81ED-4DB2-BD59-A6C34878D82A}">
                    <a16:rowId xmlns:a16="http://schemas.microsoft.com/office/drawing/2014/main" val="3723843911"/>
                  </a:ext>
                </a:extLst>
              </a:tr>
              <a:tr h="2256173">
                <a:tc>
                  <a:txBody>
                    <a:bodyPr/>
                    <a:lstStyle/>
                    <a:p>
                      <a:pPr algn="l"/>
                      <a:r>
                        <a:rPr lang="fr-FR" sz="900" dirty="0">
                          <a:effectLst/>
                        </a:rPr>
                        <a:t>7</a:t>
                      </a:r>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rgbClr val="009193"/>
                    </a:solidFill>
                  </a:tcPr>
                </a:tc>
                <a:tc>
                  <a:txBody>
                    <a:bodyPr/>
                    <a:lstStyle/>
                    <a:p>
                      <a:pPr algn="l"/>
                      <a:r>
                        <a:rPr lang="fr-FR" sz="1200" dirty="0">
                          <a:effectLst/>
                        </a:rPr>
                        <a:t>Mars</a:t>
                      </a:r>
                      <a:endParaRPr lang="fr-FR"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gridSpan="2">
                  <a:txBody>
                    <a:bodyPr/>
                    <a:lstStyle/>
                    <a:p>
                      <a:pPr algn="l"/>
                      <a:r>
                        <a:rPr lang="fr-FR" sz="1400" b="1" dirty="0">
                          <a:effectLst/>
                        </a:rPr>
                        <a:t>Quantifications PSE sur le territoire</a:t>
                      </a:r>
                    </a:p>
                    <a:p>
                      <a:pPr algn="l"/>
                      <a:r>
                        <a:rPr lang="fr-FR" sz="1400" dirty="0">
                          <a:effectLst/>
                        </a:rPr>
                        <a:t>-chiffrage du nombre d’agriculteurs qui s’engageraient dans un contrat et de l’enveloppe budgétaire PSE associée</a:t>
                      </a:r>
                    </a:p>
                    <a:p>
                      <a:pPr algn="l"/>
                      <a:r>
                        <a:rPr lang="fr-FR" sz="1400" dirty="0">
                          <a:effectLst/>
                        </a:rPr>
                        <a:t>-dimensionnement des besoins d’animation et d’accompagnement associé à ces contrats PSE (nombre de PGDH, d’audit du Label Haie, de réunion collective pour faire progresser les pratiques, accompagnement linéaire à planter,….)</a:t>
                      </a:r>
                    </a:p>
                    <a:p>
                      <a:pPr algn="l"/>
                      <a:r>
                        <a:rPr lang="fr-FR" sz="1400" dirty="0">
                          <a:effectLst/>
                        </a:rPr>
                        <a:t>&gt; estimation réelle</a:t>
                      </a:r>
                      <a:endParaRPr lang="fr-F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hMerge="1">
                  <a:txBody>
                    <a:bodyPr/>
                    <a:lstStyle/>
                    <a:p>
                      <a:pPr marL="0" marR="0" lvl="0" indent="0" algn="l" defTabSz="801968" rtl="0" eaLnBrk="1" fontAlgn="auto" latinLnBrk="0" hangingPunct="1">
                        <a:lnSpc>
                          <a:spcPct val="100000"/>
                        </a:lnSpc>
                        <a:spcBef>
                          <a:spcPts val="0"/>
                        </a:spcBef>
                        <a:spcAft>
                          <a:spcPts val="0"/>
                        </a:spcAft>
                        <a:buClrTx/>
                        <a:buSzTx/>
                        <a:buFontTx/>
                        <a:buNone/>
                        <a:tabLst/>
                        <a:defRPr/>
                      </a:pPr>
                      <a:r>
                        <a:rPr lang="fr-FR" sz="900" dirty="0">
                          <a:effectLst/>
                        </a:rPr>
                        <a:t>porteur de projet</a:t>
                      </a:r>
                      <a:endParaRPr lang="fr-FR"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gridSpan="2">
                  <a:txBody>
                    <a:bodyPr/>
                    <a:lstStyle/>
                    <a:p>
                      <a:r>
                        <a:rPr lang="fr-FR" sz="1200" dirty="0">
                          <a:effectLst/>
                        </a:rPr>
                        <a:t>GT national</a:t>
                      </a:r>
                      <a:endParaRPr lang="fr-FR" sz="1200" dirty="0"/>
                    </a:p>
                  </a:txBody>
                  <a:tcPr marL="48826" marR="48826" marT="0" marB="0">
                    <a:solidFill>
                      <a:schemeClr val="bg1">
                        <a:lumMod val="95000"/>
                      </a:schemeClr>
                    </a:solidFill>
                  </a:tcPr>
                </a:tc>
                <a:tc hMerge="1">
                  <a:txBody>
                    <a:bodyPr/>
                    <a:lstStyle/>
                    <a:p>
                      <a:pPr algn="l"/>
                      <a:r>
                        <a:rPr lang="fr-FR" sz="800" dirty="0">
                          <a:effectLst/>
                        </a:rPr>
                        <a:t>Temps analyse d’estimation : 2j</a:t>
                      </a:r>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tc>
                  <a:txBody>
                    <a:bodyPr/>
                    <a:lstStyle/>
                    <a:p>
                      <a:pPr algn="l"/>
                      <a:r>
                        <a:rPr lang="fr-FR" sz="800" dirty="0">
                          <a:effectLst/>
                        </a:rPr>
                        <a:t>Temps analyse d’estimation : 2j</a:t>
                      </a:r>
                      <a:endParaRPr lang="fr-FR"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826" marR="48826" marT="0" marB="0">
                    <a:solidFill>
                      <a:schemeClr val="bg1">
                        <a:lumMod val="95000"/>
                      </a:schemeClr>
                    </a:solidFill>
                  </a:tcPr>
                </a:tc>
                <a:extLst>
                  <a:ext uri="{0D108BD9-81ED-4DB2-BD59-A6C34878D82A}">
                    <a16:rowId xmlns:a16="http://schemas.microsoft.com/office/drawing/2014/main" val="3441012621"/>
                  </a:ext>
                </a:extLst>
              </a:tr>
            </a:tbl>
          </a:graphicData>
        </a:graphic>
      </p:graphicFrame>
    </p:spTree>
    <p:extLst>
      <p:ext uri="{BB962C8B-B14F-4D97-AF65-F5344CB8AC3E}">
        <p14:creationId xmlns:p14="http://schemas.microsoft.com/office/powerpoint/2010/main" val="144240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83448" y="727731"/>
            <a:ext cx="2105570"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Etapes pour établir le modèle de rémunération PSE</a:t>
            </a:r>
            <a:endParaRPr lang="fr-FR" sz="2400" dirty="0">
              <a:solidFill>
                <a:srgbClr val="075045"/>
              </a:solidFill>
              <a:latin typeface="Source Sans Pro" panose="020B0503030403020204" pitchFamily="34" charset="77"/>
            </a:endParaRPr>
          </a:p>
        </p:txBody>
      </p:sp>
      <p:sp>
        <p:nvSpPr>
          <p:cNvPr id="5" name="ZoneTexte 4">
            <a:extLst>
              <a:ext uri="{FF2B5EF4-FFF2-40B4-BE49-F238E27FC236}">
                <a16:creationId xmlns:a16="http://schemas.microsoft.com/office/drawing/2014/main" id="{2757178C-200A-F847-B032-D46312D1A918}"/>
              </a:ext>
            </a:extLst>
          </p:cNvPr>
          <p:cNvSpPr txBox="1"/>
          <p:nvPr/>
        </p:nvSpPr>
        <p:spPr>
          <a:xfrm>
            <a:off x="3052969" y="164674"/>
            <a:ext cx="7098196"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1 : Calcul densités de haies</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calculer la densité de haie à l’échelle de chaque exploitation agricole appartenant au territoire PSE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classer toutes les densités par ordre de grandeur et calculer la densité médiane du territoire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déterminer dans le type de territoire bocager (dégradé ou maintenu)</a:t>
            </a:r>
          </a:p>
        </p:txBody>
      </p:sp>
      <p:sp>
        <p:nvSpPr>
          <p:cNvPr id="6" name="ZoneTexte 5">
            <a:extLst>
              <a:ext uri="{FF2B5EF4-FFF2-40B4-BE49-F238E27FC236}">
                <a16:creationId xmlns:a16="http://schemas.microsoft.com/office/drawing/2014/main" id="{48C3C118-5214-E547-88B5-5F71349C49A6}"/>
              </a:ext>
            </a:extLst>
          </p:cNvPr>
          <p:cNvSpPr txBox="1"/>
          <p:nvPr/>
        </p:nvSpPr>
        <p:spPr>
          <a:xfrm>
            <a:off x="3052969" y="2553689"/>
            <a:ext cx="7098197"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2 : Etablissement de la grille de notation PSE du territoire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Par la densité médiane du territoire PSE ou par la densité optimale de fonctionnalité</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L’intervalle de classe fixe à l’échelle nationale densité = 5ml/ha minimum pour faire progresser la densité (peu importe la superficie </a:t>
            </a:r>
            <a:r>
              <a:rPr lang="fr-FR" dirty="0" err="1">
                <a:solidFill>
                  <a:srgbClr val="075045"/>
                </a:solidFill>
                <a:latin typeface="Source Sans Pro" panose="020B0503030403020204" pitchFamily="34" charset="77"/>
              </a:rPr>
              <a:t>moy</a:t>
            </a:r>
            <a:r>
              <a:rPr lang="fr-FR" dirty="0">
                <a:solidFill>
                  <a:srgbClr val="075045"/>
                </a:solidFill>
                <a:latin typeface="Source Sans Pro" panose="020B0503030403020204" pitchFamily="34" charset="77"/>
              </a:rPr>
              <a:t> des EA du territoire)</a:t>
            </a:r>
          </a:p>
        </p:txBody>
      </p:sp>
      <p:sp>
        <p:nvSpPr>
          <p:cNvPr id="8" name="ZoneTexte 7">
            <a:extLst>
              <a:ext uri="{FF2B5EF4-FFF2-40B4-BE49-F238E27FC236}">
                <a16:creationId xmlns:a16="http://schemas.microsoft.com/office/drawing/2014/main" id="{9613490E-0610-FF4F-88B8-80DEE59D7970}"/>
              </a:ext>
            </a:extLst>
          </p:cNvPr>
          <p:cNvSpPr txBox="1"/>
          <p:nvPr/>
        </p:nvSpPr>
        <p:spPr>
          <a:xfrm>
            <a:off x="3158895" y="5091229"/>
            <a:ext cx="6395922"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3 : Quantification nombre d’agriculteurs et rémunération</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calculer le nombre d’agriculteurs concernés par chaque classe </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estimation enveloppe totale mobilisée par classe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simulation de  rémunération moyenne par agriculteur/classe</a:t>
            </a:r>
          </a:p>
        </p:txBody>
      </p:sp>
    </p:spTree>
    <p:extLst>
      <p:ext uri="{BB962C8B-B14F-4D97-AF65-F5344CB8AC3E}">
        <p14:creationId xmlns:p14="http://schemas.microsoft.com/office/powerpoint/2010/main" val="277913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83448" y="727731"/>
            <a:ext cx="2105570"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Traitement des données cartographiques pour le calcul des densités</a:t>
            </a:r>
            <a:endParaRPr lang="fr-FR" sz="2400" dirty="0">
              <a:solidFill>
                <a:srgbClr val="075045"/>
              </a:solidFill>
              <a:latin typeface="Source Sans Pro" panose="020B0503030403020204" pitchFamily="34" charset="77"/>
            </a:endParaRPr>
          </a:p>
        </p:txBody>
      </p:sp>
      <p:sp>
        <p:nvSpPr>
          <p:cNvPr id="5" name="ZoneTexte 4">
            <a:extLst>
              <a:ext uri="{FF2B5EF4-FFF2-40B4-BE49-F238E27FC236}">
                <a16:creationId xmlns:a16="http://schemas.microsoft.com/office/drawing/2014/main" id="{2757178C-200A-F847-B032-D46312D1A918}"/>
              </a:ext>
            </a:extLst>
          </p:cNvPr>
          <p:cNvSpPr txBox="1"/>
          <p:nvPr/>
        </p:nvSpPr>
        <p:spPr>
          <a:xfrm>
            <a:off x="2907495" y="305135"/>
            <a:ext cx="7441849" cy="6949403"/>
          </a:xfrm>
          <a:prstGeom prst="rect">
            <a:avLst/>
          </a:prstGeom>
          <a:noFill/>
        </p:spPr>
        <p:txBody>
          <a:bodyPr wrap="square" rtlCol="0">
            <a:spAutoFit/>
          </a:bodyPr>
          <a:lstStyle/>
          <a:p>
            <a:r>
              <a:rPr lang="fr-FR" sz="2400" dirty="0">
                <a:solidFill>
                  <a:srgbClr val="075045"/>
                </a:solidFill>
                <a:latin typeface="Source Sans Pro" panose="020B0503030403020204" pitchFamily="34" charset="77"/>
              </a:rPr>
              <a:t>Réalisation du calcul de densité de haies :</a:t>
            </a:r>
          </a:p>
          <a:p>
            <a:r>
              <a:rPr lang="fr-FR" sz="1800" b="1" dirty="0">
                <a:solidFill>
                  <a:srgbClr val="075045"/>
                </a:solidFill>
                <a:latin typeface="Source Sans Pro" panose="020B0503030403020204" pitchFamily="34" charset="77"/>
              </a:rPr>
              <a:t>Porteur de projet </a:t>
            </a:r>
            <a:r>
              <a:rPr lang="fr-FR" sz="1800" b="1" dirty="0">
                <a:solidFill>
                  <a:srgbClr val="075045"/>
                </a:solidFill>
                <a:highlight>
                  <a:srgbClr val="FFFF00"/>
                </a:highlight>
                <a:latin typeface="Source Sans Pro" panose="020B0503030403020204" pitchFamily="34" charset="77"/>
              </a:rPr>
              <a:t>cas 1 : </a:t>
            </a:r>
            <a:r>
              <a:rPr lang="fr-FR" sz="1800" b="1" dirty="0">
                <a:solidFill>
                  <a:srgbClr val="075045"/>
                </a:solidFill>
                <a:latin typeface="Source Sans Pro" panose="020B0503030403020204" pitchFamily="34" charset="77"/>
              </a:rPr>
              <a:t>calcul des densités réalisé en interne</a:t>
            </a:r>
          </a:p>
          <a:p>
            <a:r>
              <a:rPr lang="fr-FR" sz="1800" i="1" dirty="0">
                <a:solidFill>
                  <a:srgbClr val="075045"/>
                </a:solidFill>
                <a:latin typeface="Source Sans Pro" panose="020B0503030403020204" pitchFamily="34" charset="77"/>
              </a:rPr>
              <a:t>L’</a:t>
            </a:r>
            <a:r>
              <a:rPr lang="fr-FR" sz="1800" i="1" dirty="0" err="1">
                <a:solidFill>
                  <a:srgbClr val="075045"/>
                </a:solidFill>
                <a:latin typeface="Source Sans Pro" panose="020B0503030403020204" pitchFamily="34" charset="77"/>
              </a:rPr>
              <a:t>Afac</a:t>
            </a:r>
            <a:r>
              <a:rPr lang="fr-FR" sz="1800" i="1" dirty="0">
                <a:solidFill>
                  <a:srgbClr val="075045"/>
                </a:solidFill>
                <a:latin typeface="Source Sans Pro" panose="020B0503030403020204" pitchFamily="34" charset="77"/>
              </a:rPr>
              <a:t>-Agroforesteries transmet : </a:t>
            </a:r>
          </a:p>
          <a:p>
            <a:pPr marL="342900" indent="-342900">
              <a:buFont typeface="Arial" panose="020B0604020202020204" pitchFamily="34" charset="0"/>
              <a:buChar char="•"/>
            </a:pPr>
            <a:r>
              <a:rPr lang="fr-FR" sz="1800" dirty="0">
                <a:solidFill>
                  <a:srgbClr val="075045"/>
                </a:solidFill>
                <a:latin typeface="Source Sans Pro" panose="020B0503030403020204" pitchFamily="34" charset="77"/>
              </a:rPr>
              <a:t>le </a:t>
            </a:r>
            <a:r>
              <a:rPr lang="fr-FR" sz="1800" b="1" dirty="0">
                <a:solidFill>
                  <a:srgbClr val="075045"/>
                </a:solidFill>
                <a:latin typeface="Source Sans Pro" panose="020B0503030403020204" pitchFamily="34" charset="77"/>
              </a:rPr>
              <a:t>guide méthodologique (tutoriel QGIS )</a:t>
            </a:r>
            <a:r>
              <a:rPr lang="fr-FR" sz="1800" dirty="0">
                <a:solidFill>
                  <a:srgbClr val="075045"/>
                </a:solidFill>
                <a:latin typeface="Source Sans Pro" panose="020B0503030403020204" pitchFamily="34" charset="77"/>
              </a:rPr>
              <a:t> pour faire le traitement cartographique</a:t>
            </a:r>
          </a:p>
          <a:p>
            <a:pPr marL="342900" indent="-342900">
              <a:buFont typeface="Arial" panose="020B0604020202020204" pitchFamily="34" charset="0"/>
              <a:buChar char="•"/>
            </a:pPr>
            <a:r>
              <a:rPr lang="fr-FR" sz="1800" dirty="0">
                <a:solidFill>
                  <a:srgbClr val="075045"/>
                </a:solidFill>
                <a:latin typeface="Source Sans Pro" panose="020B0503030403020204" pitchFamily="34" charset="77"/>
              </a:rPr>
              <a:t>les </a:t>
            </a:r>
            <a:r>
              <a:rPr lang="fr-FR" sz="1800" b="1" dirty="0">
                <a:solidFill>
                  <a:srgbClr val="075045"/>
                </a:solidFill>
                <a:latin typeface="Source Sans Pro" panose="020B0503030403020204" pitchFamily="34" charset="77"/>
              </a:rPr>
              <a:t>données cartographiques </a:t>
            </a:r>
            <a:r>
              <a:rPr lang="fr-FR" sz="1800" dirty="0">
                <a:solidFill>
                  <a:srgbClr val="075045"/>
                </a:solidFill>
                <a:latin typeface="Source Sans Pro" panose="020B0503030403020204" pitchFamily="34" charset="77"/>
              </a:rPr>
              <a:t>relatives à votre territoire (carte nationale des haies de IGN)</a:t>
            </a:r>
          </a:p>
          <a:p>
            <a:pPr marL="342900" indent="-342900">
              <a:buFont typeface="Arial" panose="020B0604020202020204" pitchFamily="34" charset="0"/>
              <a:buChar char="•"/>
            </a:pPr>
            <a:r>
              <a:rPr lang="fr-FR" sz="1800" dirty="0">
                <a:solidFill>
                  <a:srgbClr val="075045"/>
                </a:solidFill>
                <a:latin typeface="Source Sans Pro" panose="020B0503030403020204" pitchFamily="34" charset="77"/>
              </a:rPr>
              <a:t>le </a:t>
            </a:r>
            <a:r>
              <a:rPr lang="fr-FR" sz="1800" b="1" dirty="0">
                <a:solidFill>
                  <a:srgbClr val="075045"/>
                </a:solidFill>
                <a:latin typeface="Source Sans Pro" panose="020B0503030403020204" pitchFamily="34" charset="77"/>
              </a:rPr>
              <a:t>modèle de tableau de calcul </a:t>
            </a:r>
            <a:r>
              <a:rPr lang="fr-FR" sz="1800" dirty="0">
                <a:solidFill>
                  <a:srgbClr val="075045"/>
                </a:solidFill>
                <a:latin typeface="Source Sans Pro" panose="020B0503030403020204" pitchFamily="34" charset="77"/>
              </a:rPr>
              <a:t>des densités de haies et d’établissement de la grille de notation PSE</a:t>
            </a:r>
          </a:p>
          <a:p>
            <a:r>
              <a:rPr lang="fr-FR" sz="1800" i="1" dirty="0">
                <a:solidFill>
                  <a:srgbClr val="075045"/>
                </a:solidFill>
                <a:latin typeface="Source Sans Pro" panose="020B0503030403020204" pitchFamily="34" charset="77"/>
              </a:rPr>
              <a:t>MTE via L’Agence de l’eau transmet :</a:t>
            </a:r>
          </a:p>
          <a:p>
            <a:pPr marL="342900" indent="-342900">
              <a:buFont typeface="Arial" panose="020B0604020202020204" pitchFamily="34" charset="0"/>
              <a:buChar char="•"/>
            </a:pPr>
            <a:r>
              <a:rPr lang="fr-FR" sz="1800" dirty="0">
                <a:solidFill>
                  <a:srgbClr val="075045"/>
                </a:solidFill>
                <a:latin typeface="Source Sans Pro" panose="020B0503030403020204" pitchFamily="34" charset="77"/>
              </a:rPr>
              <a:t>les </a:t>
            </a:r>
            <a:r>
              <a:rPr lang="fr-FR" sz="1800" b="1" dirty="0">
                <a:solidFill>
                  <a:srgbClr val="075045"/>
                </a:solidFill>
                <a:latin typeface="Source Sans Pro" panose="020B0503030403020204" pitchFamily="34" charset="77"/>
              </a:rPr>
              <a:t>données cartographiques </a:t>
            </a:r>
            <a:r>
              <a:rPr lang="fr-FR" sz="1800" dirty="0">
                <a:solidFill>
                  <a:srgbClr val="075045"/>
                </a:solidFill>
                <a:latin typeface="Source Sans Pro" panose="020B0503030403020204" pitchFamily="34" charset="77"/>
              </a:rPr>
              <a:t>relatives à votre territoire (RPG, SNA, BD forêt de l’IGN) </a:t>
            </a:r>
            <a:r>
              <a:rPr lang="fr-FR" sz="1800" dirty="0">
                <a:solidFill>
                  <a:srgbClr val="FF0000"/>
                </a:solidFill>
                <a:latin typeface="Source Sans Pro" panose="020B0503030403020204" pitchFamily="34" charset="77"/>
              </a:rPr>
              <a:t>– en cours d’obtention</a:t>
            </a:r>
          </a:p>
          <a:p>
            <a:br>
              <a:rPr lang="fr-FR" sz="1800" dirty="0">
                <a:solidFill>
                  <a:srgbClr val="075045"/>
                </a:solidFill>
                <a:latin typeface="Source Sans Pro" panose="020B0503030403020204" pitchFamily="34" charset="77"/>
              </a:rPr>
            </a:br>
            <a:r>
              <a:rPr lang="fr-FR" sz="1800" b="1" dirty="0">
                <a:solidFill>
                  <a:srgbClr val="075045"/>
                </a:solidFill>
                <a:latin typeface="Source Sans Pro" panose="020B0503030403020204" pitchFamily="34" charset="77"/>
              </a:rPr>
              <a:t>Porteur de projet </a:t>
            </a:r>
            <a:r>
              <a:rPr lang="fr-FR" sz="1800" b="1" dirty="0">
                <a:solidFill>
                  <a:srgbClr val="075045"/>
                </a:solidFill>
                <a:highlight>
                  <a:srgbClr val="FFFF00"/>
                </a:highlight>
                <a:latin typeface="Source Sans Pro" panose="020B0503030403020204" pitchFamily="34" charset="77"/>
              </a:rPr>
              <a:t>cas 2 : </a:t>
            </a:r>
            <a:r>
              <a:rPr lang="fr-FR" sz="1800" b="1" dirty="0">
                <a:solidFill>
                  <a:srgbClr val="075045"/>
                </a:solidFill>
                <a:latin typeface="Source Sans Pro" panose="020B0503030403020204" pitchFamily="34" charset="77"/>
              </a:rPr>
              <a:t>calcul des densités réalisé par prestation externe (</a:t>
            </a:r>
            <a:r>
              <a:rPr lang="fr-FR" sz="1800" b="1" dirty="0" err="1">
                <a:solidFill>
                  <a:srgbClr val="075045"/>
                </a:solidFill>
                <a:latin typeface="Source Sans Pro" panose="020B0503030403020204" pitchFamily="34" charset="77"/>
              </a:rPr>
              <a:t>Solagro</a:t>
            </a:r>
            <a:r>
              <a:rPr lang="fr-FR" sz="1800" b="1" dirty="0">
                <a:solidFill>
                  <a:srgbClr val="075045"/>
                </a:solidFill>
                <a:latin typeface="Source Sans Pro" panose="020B0503030403020204" pitchFamily="34" charset="77"/>
              </a:rPr>
              <a:t> possible – estimation 900 € TTC)</a:t>
            </a:r>
            <a:endParaRPr lang="fr-FR" sz="1800" dirty="0">
              <a:solidFill>
                <a:srgbClr val="075045"/>
              </a:solidFill>
              <a:latin typeface="Source Sans Pro" panose="020B0503030403020204" pitchFamily="34" charset="77"/>
            </a:endParaRPr>
          </a:p>
          <a:p>
            <a:r>
              <a:rPr lang="fr-FR" sz="1800" dirty="0">
                <a:solidFill>
                  <a:srgbClr val="075045"/>
                </a:solidFill>
                <a:latin typeface="Source Sans Pro" panose="020B0503030403020204" pitchFamily="34" charset="77"/>
              </a:rPr>
              <a:t>Pour les porteurs de projet qui n’ont pas de </a:t>
            </a:r>
            <a:r>
              <a:rPr lang="fr-FR" sz="1800" dirty="0" err="1">
                <a:solidFill>
                  <a:srgbClr val="075045"/>
                </a:solidFill>
                <a:latin typeface="Source Sans Pro" panose="020B0503030403020204" pitchFamily="34" charset="77"/>
              </a:rPr>
              <a:t>sigiste</a:t>
            </a:r>
            <a:r>
              <a:rPr lang="fr-FR" sz="1800" dirty="0">
                <a:solidFill>
                  <a:srgbClr val="075045"/>
                </a:solidFill>
                <a:latin typeface="Source Sans Pro" panose="020B0503030403020204" pitchFamily="34" charset="77"/>
              </a:rPr>
              <a:t> en interne qui souhaitent faire appel à une prestation à </a:t>
            </a:r>
            <a:r>
              <a:rPr lang="fr-FR" sz="1800" dirty="0" err="1">
                <a:solidFill>
                  <a:srgbClr val="075045"/>
                </a:solidFill>
                <a:latin typeface="Source Sans Pro" panose="020B0503030403020204" pitchFamily="34" charset="77"/>
              </a:rPr>
              <a:t>Solagro</a:t>
            </a:r>
            <a:r>
              <a:rPr lang="fr-FR" sz="1800" dirty="0">
                <a:solidFill>
                  <a:srgbClr val="075045"/>
                </a:solidFill>
                <a:latin typeface="Source Sans Pro" panose="020B0503030403020204" pitchFamily="34" charset="77"/>
              </a:rPr>
              <a:t> </a:t>
            </a:r>
            <a:r>
              <a:rPr lang="fr-FR" sz="1800" dirty="0">
                <a:solidFill>
                  <a:srgbClr val="FF0000"/>
                </a:solidFill>
                <a:latin typeface="Source Sans Pro" panose="020B0503030403020204" pitchFamily="34" charset="77"/>
              </a:rPr>
              <a:t>– traitement possible dès lors que les données seront obtenues</a:t>
            </a:r>
          </a:p>
          <a:p>
            <a:endParaRPr lang="fr-FR" sz="1800" dirty="0">
              <a:solidFill>
                <a:srgbClr val="075045"/>
              </a:solidFill>
              <a:latin typeface="Source Sans Pro" panose="020B0503030403020204" pitchFamily="34" charset="77"/>
            </a:endParaRPr>
          </a:p>
          <a:p>
            <a:r>
              <a:rPr lang="fr-FR" dirty="0">
                <a:solidFill>
                  <a:srgbClr val="075045"/>
                </a:solidFill>
                <a:latin typeface="Source Sans Pro" panose="020B0503030403020204" pitchFamily="34" charset="77"/>
              </a:rPr>
              <a:t>Dans les deux cas merci de vous inscrire sur la FAQ en ligne : </a:t>
            </a:r>
          </a:p>
          <a:p>
            <a:r>
              <a:rPr lang="fr-FR" dirty="0">
                <a:solidFill>
                  <a:srgbClr val="075045"/>
                </a:solidFill>
                <a:latin typeface="Source Sans Pro" panose="020B0503030403020204" pitchFamily="34" charset="77"/>
                <a:hlinkClick r:id="rId3"/>
              </a:rPr>
              <a:t>https://docs.google.com/document/d/13eTuW-ivY7ZJPbJNf2V41K6CLd6mDhJeKwV_vT4Em6A/edit?usp=sharing</a:t>
            </a:r>
            <a:endParaRPr lang="fr-FR" dirty="0">
              <a:solidFill>
                <a:srgbClr val="075045"/>
              </a:solidFill>
              <a:latin typeface="Source Sans Pro" panose="020B0503030403020204" pitchFamily="34" charset="77"/>
            </a:endParaRPr>
          </a:p>
          <a:p>
            <a:r>
              <a:rPr lang="fr-FR" sz="1800" dirty="0">
                <a:solidFill>
                  <a:srgbClr val="FF0000"/>
                </a:solidFill>
                <a:latin typeface="Source Sans Pro" panose="020B0503030403020204" pitchFamily="34" charset="77"/>
              </a:rPr>
              <a:t>NB : Dans la mission de l’</a:t>
            </a:r>
            <a:r>
              <a:rPr lang="fr-FR" sz="1800" dirty="0" err="1">
                <a:solidFill>
                  <a:srgbClr val="FF0000"/>
                </a:solidFill>
                <a:latin typeface="Source Sans Pro" panose="020B0503030403020204" pitchFamily="34" charset="77"/>
              </a:rPr>
              <a:t>Afac</a:t>
            </a:r>
            <a:r>
              <a:rPr lang="fr-FR" sz="1800" dirty="0">
                <a:solidFill>
                  <a:srgbClr val="FF0000"/>
                </a:solidFill>
                <a:latin typeface="Source Sans Pro" panose="020B0503030403020204" pitchFamily="34" charset="77"/>
              </a:rPr>
              <a:t>-Agroforesteries, il n’est pas prévu de réaliser de traitement de données cartographiques pour les territoires</a:t>
            </a:r>
          </a:p>
        </p:txBody>
      </p:sp>
    </p:spTree>
    <p:extLst>
      <p:ext uri="{BB962C8B-B14F-4D97-AF65-F5344CB8AC3E}">
        <p14:creationId xmlns:p14="http://schemas.microsoft.com/office/powerpoint/2010/main" val="230553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7"/>
            <a:ext cx="8839688" cy="319361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Méthodologie de traitement cartographique pour le calcul de la densité de haies </a:t>
            </a:r>
          </a:p>
        </p:txBody>
      </p:sp>
      <p:sp>
        <p:nvSpPr>
          <p:cNvPr id="2" name="ZoneTexte 1">
            <a:extLst>
              <a:ext uri="{FF2B5EF4-FFF2-40B4-BE49-F238E27FC236}">
                <a16:creationId xmlns:a16="http://schemas.microsoft.com/office/drawing/2014/main" id="{7993A194-7BCE-314E-B904-71B3DF9205BB}"/>
              </a:ext>
            </a:extLst>
          </p:cNvPr>
          <p:cNvSpPr txBox="1"/>
          <p:nvPr/>
        </p:nvSpPr>
        <p:spPr>
          <a:xfrm>
            <a:off x="852054" y="4021282"/>
            <a:ext cx="5642263" cy="408253"/>
          </a:xfrm>
          <a:prstGeom prst="rect">
            <a:avLst/>
          </a:prstGeom>
          <a:noFill/>
        </p:spPr>
        <p:txBody>
          <a:bodyPr wrap="square" rtlCol="0">
            <a:spAutoFit/>
          </a:bodyPr>
          <a:lstStyle/>
          <a:p>
            <a:r>
              <a:rPr lang="fr-FR" dirty="0">
                <a:solidFill>
                  <a:srgbClr val="075045"/>
                </a:solidFill>
                <a:latin typeface="Source Sans Pro" panose="020B0503030403020204" pitchFamily="34" charset="77"/>
              </a:rPr>
              <a:t>Validé le 30 novembre 2020 par le MTE</a:t>
            </a:r>
          </a:p>
        </p:txBody>
      </p:sp>
    </p:spTree>
    <p:extLst>
      <p:ext uri="{BB962C8B-B14F-4D97-AF65-F5344CB8AC3E}">
        <p14:creationId xmlns:p14="http://schemas.microsoft.com/office/powerpoint/2010/main" val="212538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115359" y="582525"/>
            <a:ext cx="2304199"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800" b="1" dirty="0">
                <a:solidFill>
                  <a:srgbClr val="075045"/>
                </a:solidFill>
                <a:latin typeface="Source Sans Pro" panose="020B0503030403020204" pitchFamily="34" charset="77"/>
              </a:rPr>
              <a:t>Proposition de règles d’affectation des exploitations au territoire PSE pour le calcul de la densité</a:t>
            </a:r>
          </a:p>
          <a:p>
            <a:endParaRPr lang="fr-FR" sz="2800" b="1" dirty="0">
              <a:solidFill>
                <a:srgbClr val="075045"/>
              </a:solidFill>
              <a:latin typeface="Source Sans Pro" panose="020B0503030403020204" pitchFamily="34" charset="77"/>
            </a:endParaRPr>
          </a:p>
        </p:txBody>
      </p:sp>
      <p:sp>
        <p:nvSpPr>
          <p:cNvPr id="19" name="Rectangle 18">
            <a:extLst>
              <a:ext uri="{FF2B5EF4-FFF2-40B4-BE49-F238E27FC236}">
                <a16:creationId xmlns:a16="http://schemas.microsoft.com/office/drawing/2014/main" id="{49A6D9DC-44F3-904C-9F99-B55526FA4E20}"/>
              </a:ext>
            </a:extLst>
          </p:cNvPr>
          <p:cNvSpPr/>
          <p:nvPr/>
        </p:nvSpPr>
        <p:spPr>
          <a:xfrm>
            <a:off x="3209883" y="324179"/>
            <a:ext cx="6057688" cy="6094810"/>
          </a:xfrm>
          <a:prstGeom prst="rect">
            <a:avLst/>
          </a:prstGeom>
        </p:spPr>
        <p:txBody>
          <a:bodyPr wrap="square">
            <a:spAutoFit/>
          </a:bodyPr>
          <a:lstStyle/>
          <a:p>
            <a:pPr marL="342900" indent="-342900">
              <a:buFont typeface="Arial" panose="020B0604020202020204" pitchFamily="34" charset="0"/>
              <a:buChar char="•"/>
            </a:pPr>
            <a:r>
              <a:rPr lang="fr-FR" dirty="0">
                <a:solidFill>
                  <a:srgbClr val="075045"/>
                </a:solidFill>
                <a:latin typeface="Source Sans Pro" panose="020B0503030403020204" pitchFamily="34" charset="77"/>
              </a:rPr>
              <a:t>Sont comprises dans le calcul des densités de haies du territoire PSE, les exploitations agricoles ayant au moins </a:t>
            </a:r>
            <a:r>
              <a:rPr lang="fr-FR" b="1" dirty="0">
                <a:solidFill>
                  <a:srgbClr val="075045"/>
                </a:solidFill>
                <a:latin typeface="Source Sans Pro" panose="020B0503030403020204" pitchFamily="34" charset="77"/>
              </a:rPr>
              <a:t>10 ha de SAU </a:t>
            </a:r>
            <a:r>
              <a:rPr lang="fr-FR" dirty="0">
                <a:solidFill>
                  <a:srgbClr val="075045"/>
                </a:solidFill>
                <a:latin typeface="Source Sans Pro" panose="020B0503030403020204" pitchFamily="34" charset="77"/>
              </a:rPr>
              <a:t>dans le territoire PSE.</a:t>
            </a:r>
          </a:p>
          <a:p>
            <a:r>
              <a:rPr lang="fr-FR" dirty="0">
                <a:solidFill>
                  <a:srgbClr val="009193"/>
                </a:solidFill>
                <a:latin typeface="Source Sans Pro" panose="020B0503030403020204" pitchFamily="34" charset="77"/>
              </a:rPr>
              <a:t>&gt;&gt; Car à partir de 10 ha, la parcelle a une influence la performance environnementale du territoire.</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Le calcul des densités de haies des exploitations agricoles </a:t>
            </a:r>
            <a:r>
              <a:rPr lang="fr-FR" b="1" dirty="0">
                <a:solidFill>
                  <a:srgbClr val="075045"/>
                </a:solidFill>
                <a:latin typeface="Source Sans Pro" panose="020B0503030403020204" pitchFamily="34" charset="77"/>
              </a:rPr>
              <a:t>s’applique sur toute la SAU de l’exploitation agricole</a:t>
            </a:r>
            <a:r>
              <a:rPr lang="fr-FR" dirty="0">
                <a:solidFill>
                  <a:srgbClr val="075045"/>
                </a:solidFill>
                <a:latin typeface="Source Sans Pro" panose="020B0503030403020204" pitchFamily="34" charset="77"/>
              </a:rPr>
              <a:t>, et ce </a:t>
            </a:r>
            <a:r>
              <a:rPr lang="fr-FR" b="1" dirty="0">
                <a:solidFill>
                  <a:srgbClr val="075045"/>
                </a:solidFill>
                <a:latin typeface="Source Sans Pro" panose="020B0503030403020204" pitchFamily="34" charset="77"/>
              </a:rPr>
              <a:t>même quand il y a des parcelles en dehors du territoire PSE</a:t>
            </a:r>
            <a:r>
              <a:rPr lang="fr-FR" dirty="0">
                <a:solidFill>
                  <a:srgbClr val="075045"/>
                </a:solidFill>
                <a:latin typeface="Source Sans Pro" panose="020B0503030403020204" pitchFamily="34" charset="77"/>
              </a:rPr>
              <a:t>.</a:t>
            </a:r>
          </a:p>
          <a:p>
            <a:r>
              <a:rPr lang="fr-FR" dirty="0">
                <a:solidFill>
                  <a:srgbClr val="009193"/>
                </a:solidFill>
                <a:latin typeface="Source Sans Pro" panose="020B0503030403020204" pitchFamily="34" charset="77"/>
              </a:rPr>
              <a:t>&gt;&gt; Car le dispositif PSE s’applique à l’échelle de la totalité de l’exploitation agricole.</a:t>
            </a:r>
          </a:p>
          <a:p>
            <a:endParaRPr lang="fr-FR" dirty="0">
              <a:solidFill>
                <a:srgbClr val="075045"/>
              </a:solidFill>
              <a:latin typeface="Source Sans Pro" panose="020B0503030403020204" pitchFamily="34" charset="77"/>
            </a:endParaRPr>
          </a:p>
          <a:p>
            <a:r>
              <a:rPr lang="fr-FR" sz="1800" dirty="0">
                <a:solidFill>
                  <a:srgbClr val="075045"/>
                </a:solidFill>
                <a:latin typeface="Source Sans Pro" panose="020B0503030403020204" pitchFamily="34" charset="77"/>
              </a:rPr>
              <a:t>Nécessité d’avoir les données cartographiques au delà du périmètre du territoire PSE pour avoir les données sur l’ensemble de la SAU des exploitations.</a:t>
            </a:r>
          </a:p>
          <a:p>
            <a:endParaRPr lang="fr-FR" dirty="0">
              <a:solidFill>
                <a:srgbClr val="075045"/>
              </a:solidFill>
              <a:latin typeface="Source Sans Pro" panose="020B0503030403020204" pitchFamily="34" charset="77"/>
            </a:endParaRPr>
          </a:p>
          <a:p>
            <a:endParaRPr lang="fr-FR" dirty="0">
              <a:solidFill>
                <a:srgbClr val="075045"/>
              </a:solidFill>
              <a:latin typeface="Source Sans Pro" panose="020B0503030403020204" pitchFamily="34" charset="77"/>
            </a:endParaRPr>
          </a:p>
        </p:txBody>
      </p:sp>
      <p:sp>
        <p:nvSpPr>
          <p:cNvPr id="33" name="Rectangle 32">
            <a:extLst>
              <a:ext uri="{FF2B5EF4-FFF2-40B4-BE49-F238E27FC236}">
                <a16:creationId xmlns:a16="http://schemas.microsoft.com/office/drawing/2014/main" id="{E3E38758-D0D3-0940-8C9A-BF3DEE46DBEC}"/>
              </a:ext>
            </a:extLst>
          </p:cNvPr>
          <p:cNvSpPr/>
          <p:nvPr/>
        </p:nvSpPr>
        <p:spPr>
          <a:xfrm>
            <a:off x="3209883" y="6195403"/>
            <a:ext cx="5824935" cy="1040093"/>
          </a:xfrm>
          <a:prstGeom prst="rect">
            <a:avLst/>
          </a:prstGeom>
          <a:solidFill>
            <a:srgbClr val="075045"/>
          </a:solidFill>
        </p:spPr>
        <p:txBody>
          <a:bodyPr wrap="square">
            <a:spAutoFit/>
          </a:bodyPr>
          <a:lstStyle/>
          <a:p>
            <a:r>
              <a:rPr lang="fr-FR" dirty="0">
                <a:solidFill>
                  <a:schemeClr val="bg1"/>
                </a:solidFill>
                <a:latin typeface="Source Sans Pro" panose="020B0503030403020204" pitchFamily="34" charset="77"/>
              </a:rPr>
              <a:t>Ex Dinan : 40% de la SAU des exploitations présentes sur le territoire PSE est en dehors du périmètre du territoire PSE.</a:t>
            </a:r>
          </a:p>
        </p:txBody>
      </p:sp>
    </p:spTree>
    <p:extLst>
      <p:ext uri="{BB962C8B-B14F-4D97-AF65-F5344CB8AC3E}">
        <p14:creationId xmlns:p14="http://schemas.microsoft.com/office/powerpoint/2010/main" val="39712554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4910</TotalTime>
  <Words>3646</Words>
  <Application>Microsoft Macintosh PowerPoint</Application>
  <PresentationFormat>Personnalisé</PresentationFormat>
  <Paragraphs>624</Paragraphs>
  <Slides>34</Slides>
  <Notes>34</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34</vt:i4>
      </vt:variant>
    </vt:vector>
  </HeadingPairs>
  <TitlesOfParts>
    <vt:vector size="41" baseType="lpstr">
      <vt:lpstr>Arial</vt:lpstr>
      <vt:lpstr>Calibri</vt:lpstr>
      <vt:lpstr>Calibri Light</vt:lpstr>
      <vt:lpstr>Cambria</vt:lpstr>
      <vt:lpstr>Roboto</vt:lpstr>
      <vt:lpstr>Source Sans Pro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309</cp:revision>
  <dcterms:created xsi:type="dcterms:W3CDTF">2020-02-26T10:24:10Z</dcterms:created>
  <dcterms:modified xsi:type="dcterms:W3CDTF">2020-12-04T08:57:22Z</dcterms:modified>
</cp:coreProperties>
</file>